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67"/>
  </p:notesMasterIdLst>
  <p:sldIdLst>
    <p:sldId id="257" r:id="rId4"/>
    <p:sldId id="261" r:id="rId5"/>
    <p:sldId id="1631" r:id="rId6"/>
    <p:sldId id="1671" r:id="rId7"/>
    <p:sldId id="259" r:id="rId8"/>
    <p:sldId id="260" r:id="rId9"/>
    <p:sldId id="1573" r:id="rId10"/>
    <p:sldId id="1574" r:id="rId11"/>
    <p:sldId id="1571" r:id="rId12"/>
    <p:sldId id="264" r:id="rId13"/>
    <p:sldId id="1667" r:id="rId14"/>
    <p:sldId id="1557" r:id="rId15"/>
    <p:sldId id="1556" r:id="rId16"/>
    <p:sldId id="1544" r:id="rId17"/>
    <p:sldId id="1672" r:id="rId18"/>
    <p:sldId id="1668" r:id="rId19"/>
    <p:sldId id="1564" r:id="rId20"/>
    <p:sldId id="262" r:id="rId21"/>
    <p:sldId id="263" r:id="rId22"/>
    <p:sldId id="1568" r:id="rId23"/>
    <p:sldId id="1674" r:id="rId24"/>
    <p:sldId id="1675" r:id="rId25"/>
    <p:sldId id="1676" r:id="rId26"/>
    <p:sldId id="1677" r:id="rId27"/>
    <p:sldId id="1678" r:id="rId28"/>
    <p:sldId id="1679" r:id="rId29"/>
    <p:sldId id="1680" r:id="rId30"/>
    <p:sldId id="1681" r:id="rId31"/>
    <p:sldId id="1682" r:id="rId32"/>
    <p:sldId id="1683" r:id="rId33"/>
    <p:sldId id="1684" r:id="rId34"/>
    <p:sldId id="1686" r:id="rId35"/>
    <p:sldId id="1685" r:id="rId36"/>
    <p:sldId id="1687" r:id="rId37"/>
    <p:sldId id="1688" r:id="rId38"/>
    <p:sldId id="1689" r:id="rId39"/>
    <p:sldId id="1690" r:id="rId40"/>
    <p:sldId id="1691" r:id="rId41"/>
    <p:sldId id="1692" r:id="rId42"/>
    <p:sldId id="1693" r:id="rId43"/>
    <p:sldId id="1694" r:id="rId44"/>
    <p:sldId id="1695" r:id="rId45"/>
    <p:sldId id="1696" r:id="rId46"/>
    <p:sldId id="1697" r:id="rId47"/>
    <p:sldId id="1698" r:id="rId48"/>
    <p:sldId id="1699" r:id="rId49"/>
    <p:sldId id="1706" r:id="rId50"/>
    <p:sldId id="1702" r:id="rId51"/>
    <p:sldId id="1703" r:id="rId52"/>
    <p:sldId id="1704" r:id="rId53"/>
    <p:sldId id="1705" r:id="rId54"/>
    <p:sldId id="1700" r:id="rId55"/>
    <p:sldId id="1710" r:id="rId56"/>
    <p:sldId id="1707" r:id="rId57"/>
    <p:sldId id="1708" r:id="rId58"/>
    <p:sldId id="1709" r:id="rId59"/>
    <p:sldId id="1701" r:id="rId60"/>
    <p:sldId id="1711" r:id="rId61"/>
    <p:sldId id="1713" r:id="rId62"/>
    <p:sldId id="1714" r:id="rId63"/>
    <p:sldId id="1715" r:id="rId64"/>
    <p:sldId id="1716" r:id="rId65"/>
    <p:sldId id="1717"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Q" initials="L" lastIdx="1" clrIdx="0">
    <p:extLst>
      <p:ext uri="{19B8F6BF-5375-455C-9EA6-DF929625EA0E}">
        <p15:presenceInfo xmlns:p15="http://schemas.microsoft.com/office/powerpoint/2012/main" userId="LY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4D4FF"/>
    <a:srgbClr val="DEB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5" autoAdjust="0"/>
  </p:normalViewPr>
  <p:slideViewPr>
    <p:cSldViewPr snapToGrid="0">
      <p:cViewPr varScale="1">
        <p:scale>
          <a:sx n="51" d="100"/>
          <a:sy n="51" d="100"/>
        </p:scale>
        <p:origin x="125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64432-6B6C-454A-9B0E-0B25072CFBDF}"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24D62-1F48-4BBD-87B6-ADEF800CC4D2}" type="slidenum">
              <a:rPr lang="zh-CN" altLang="en-US" smtClean="0"/>
              <a:t>‹#›</a:t>
            </a:fld>
            <a:endParaRPr lang="zh-CN" altLang="en-US"/>
          </a:p>
        </p:txBody>
      </p:sp>
    </p:spTree>
    <p:extLst>
      <p:ext uri="{BB962C8B-B14F-4D97-AF65-F5344CB8AC3E}">
        <p14:creationId xmlns:p14="http://schemas.microsoft.com/office/powerpoint/2010/main" val="42802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Workflow </a:t>
            </a:r>
            <a:r>
              <a:rPr lang="zh-CN" altLang="en-US" dirty="0" smtClean="0"/>
              <a:t>工作流程</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12</a:t>
            </a:fld>
            <a:endParaRPr lang="zh-CN" altLang="en-US"/>
          </a:p>
        </p:txBody>
      </p:sp>
    </p:spTree>
    <p:extLst>
      <p:ext uri="{BB962C8B-B14F-4D97-AF65-F5344CB8AC3E}">
        <p14:creationId xmlns:p14="http://schemas.microsoft.com/office/powerpoint/2010/main" val="52583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理论上，我们会重复每一个实验多次，从而获得一个置信区间。但是模型很大，任务也很多，代价会很大，所以作者选择一个更简易的方式，训练</a:t>
            </a:r>
            <a:r>
              <a:rPr lang="en-US" altLang="zh-CN" dirty="0" smtClean="0"/>
              <a:t>baseline</a:t>
            </a:r>
            <a:r>
              <a:rPr lang="zh-CN" altLang="en-US" dirty="0" smtClean="0"/>
              <a:t>模型十次，然后再其他的实验上也采用同样的变量。</a:t>
            </a:r>
            <a:endParaRPr lang="en-US" altLang="zh-CN" dirty="0" smtClean="0"/>
          </a:p>
          <a:p>
            <a:r>
              <a:rPr lang="zh-CN" altLang="en-US" dirty="0" smtClean="0"/>
              <a:t>因为上面说到，就是会从头训练</a:t>
            </a:r>
            <a:r>
              <a:rPr lang="en-US" altLang="zh-CN" dirty="0" smtClean="0"/>
              <a:t>baseline10</a:t>
            </a:r>
            <a:r>
              <a:rPr lang="zh-CN" altLang="en-US" dirty="0" smtClean="0"/>
              <a:t>次，所以表里呈现的结果是第一行是</a:t>
            </a:r>
            <a:r>
              <a:rPr lang="en-US" altLang="zh-CN" dirty="0" smtClean="0"/>
              <a:t>average</a:t>
            </a:r>
            <a:r>
              <a:rPr lang="zh-CN" altLang="en-US" dirty="0" smtClean="0"/>
              <a:t>分数，第二行是标准差。</a:t>
            </a:r>
            <a:endParaRPr lang="en-US" altLang="zh-CN" dirty="0" smtClean="0"/>
          </a:p>
          <a:p>
            <a:r>
              <a:rPr lang="zh-CN" altLang="en-US" dirty="0" smtClean="0"/>
              <a:t>在这个表里面，</a:t>
            </a:r>
            <a:r>
              <a:rPr lang="en-US" altLang="zh-CN" dirty="0" smtClean="0"/>
              <a:t>GLUE</a:t>
            </a:r>
            <a:r>
              <a:rPr lang="zh-CN" altLang="en-US" dirty="0" smtClean="0"/>
              <a:t>和</a:t>
            </a:r>
            <a:r>
              <a:rPr lang="en-US" altLang="zh-CN" dirty="0" smtClean="0"/>
              <a:t>Super GLUE</a:t>
            </a:r>
            <a:r>
              <a:rPr lang="zh-CN" altLang="en-US" dirty="0" smtClean="0"/>
              <a:t>的结果是在所有子任务上的平均值。最后一行是没有添加预训练的配置，通过</a:t>
            </a:r>
            <a:r>
              <a:rPr lang="en-US" altLang="zh-CN" dirty="0" smtClean="0"/>
              <a:t>baseline</a:t>
            </a:r>
            <a:r>
              <a:rPr lang="zh-CN" altLang="en-US" dirty="0" smtClean="0"/>
              <a:t>和没有预训练的模型的结果比较可以发现预训练可以显著提升模型的性能。</a:t>
            </a:r>
            <a:endParaRPr lang="en-US" dirty="0"/>
          </a:p>
        </p:txBody>
      </p:sp>
    </p:spTree>
    <p:extLst>
      <p:ext uri="{BB962C8B-B14F-4D97-AF65-F5344CB8AC3E}">
        <p14:creationId xmlns:p14="http://schemas.microsoft.com/office/powerpoint/2010/main" val="3691020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T5</a:t>
            </a:r>
            <a:r>
              <a:rPr lang="zh-CN" altLang="en-US" dirty="0" smtClean="0"/>
              <a:t>这篇文章作者的一个目标就是在各种不同的任务上，比较各种不同的模型变体同时尽量多的保持其他因素不变，比如说，修改模型的架构，预训练目标，改变模型的规模等等。下面作者分别从这几个方面进行训练，对这些不同的模型变体进行比较。首先就是模型的架构</a:t>
            </a:r>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作者认为，不同的模型架构，最主要的不同点就是模型中注意力机制使用的</a:t>
            </a:r>
            <a:r>
              <a:rPr lang="en-US" altLang="zh-CN" dirty="0" smtClean="0"/>
              <a:t>mask</a:t>
            </a:r>
            <a:r>
              <a:rPr lang="zh-CN" altLang="en-US" dirty="0" smtClean="0"/>
              <a:t>方式不同。这篇文章就介绍了上面这三种</a:t>
            </a:r>
            <a:r>
              <a:rPr lang="en-US" altLang="zh-CN" dirty="0" smtClean="0"/>
              <a:t>mask</a:t>
            </a:r>
            <a:r>
              <a:rPr lang="zh-CN" altLang="en-US" dirty="0" smtClean="0"/>
              <a:t>方式的注意力机制。</a:t>
            </a:r>
            <a:endParaRPr lang="en-US" dirty="0"/>
          </a:p>
        </p:txBody>
      </p:sp>
    </p:spTree>
    <p:extLst>
      <p:ext uri="{BB962C8B-B14F-4D97-AF65-F5344CB8AC3E}">
        <p14:creationId xmlns:p14="http://schemas.microsoft.com/office/powerpoint/2010/main" val="76422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首先第一个是</a:t>
            </a:r>
            <a:r>
              <a:rPr lang="en-US" altLang="zh-CN" dirty="0" smtClean="0"/>
              <a:t>fully-visible</a:t>
            </a:r>
            <a:r>
              <a:rPr lang="zh-CN" altLang="en-US" dirty="0" smtClean="0"/>
              <a:t>，这里黑框就说明在产生第</a:t>
            </a:r>
            <a:r>
              <a:rPr lang="en-US" altLang="zh-CN" dirty="0" smtClean="0"/>
              <a:t>j</a:t>
            </a:r>
            <a:r>
              <a:rPr lang="zh-CN" altLang="en-US" dirty="0" smtClean="0"/>
              <a:t>个输出的时候，它可以注意到第</a:t>
            </a:r>
            <a:r>
              <a:rPr lang="en-US" altLang="zh-CN" dirty="0" smtClean="0"/>
              <a:t>j</a:t>
            </a:r>
            <a:r>
              <a:rPr lang="zh-CN" altLang="en-US" dirty="0" smtClean="0"/>
              <a:t>个输入。对于</a:t>
            </a:r>
            <a:r>
              <a:rPr lang="en-US" altLang="zh-CN" dirty="0" smtClean="0"/>
              <a:t>fully-visible</a:t>
            </a:r>
            <a:r>
              <a:rPr lang="zh-CN" altLang="en-US" dirty="0" smtClean="0"/>
              <a:t>来说也就是，在预测每一个输出的时候，他都可以看到所有的输入，这时候他的输出就是每一个输入的加权和的形式。我们经典的</a:t>
            </a:r>
            <a:r>
              <a:rPr lang="en-US" altLang="zh-CN" dirty="0" smtClean="0"/>
              <a:t>encoder-decoder transformer</a:t>
            </a:r>
            <a:r>
              <a:rPr lang="zh-CN" altLang="en-US" dirty="0" smtClean="0"/>
              <a:t>里面就是采用的这种方法。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24D62-1F48-4BBD-87B6-ADEF800CC4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720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smtClean="0"/>
              <a:t>Causal </a:t>
            </a:r>
            <a:r>
              <a:rPr lang="zh-CN" altLang="en-US" dirty="0" smtClean="0"/>
              <a:t>因果的</a:t>
            </a:r>
            <a:endParaRPr lang="en-US" altLang="zh-CN" dirty="0" smtClean="0"/>
          </a:p>
          <a:p>
            <a:pPr marL="0" lvl="0" indent="0" algn="l" rtl="0">
              <a:spcBef>
                <a:spcPts val="0"/>
              </a:spcBef>
              <a:spcAft>
                <a:spcPts val="0"/>
              </a:spcAft>
              <a:buNone/>
            </a:pPr>
            <a:r>
              <a:rPr lang="zh-CN" altLang="en-US" dirty="0" smtClean="0"/>
              <a:t>第二种形式是</a:t>
            </a:r>
            <a:r>
              <a:rPr lang="en-US" altLang="zh-CN" dirty="0" smtClean="0"/>
              <a:t>causal</a:t>
            </a:r>
            <a:r>
              <a:rPr lang="zh-CN" altLang="en-US" dirty="0" smtClean="0"/>
              <a:t>形式的</a:t>
            </a:r>
            <a:r>
              <a:rPr lang="en-US" altLang="zh-CN" dirty="0" smtClean="0"/>
              <a:t>mask</a:t>
            </a:r>
            <a:r>
              <a:rPr lang="zh-CN" altLang="en-US" dirty="0" smtClean="0"/>
              <a:t>，可以看到，在这种</a:t>
            </a:r>
            <a:r>
              <a:rPr lang="en-US" altLang="zh-CN" dirty="0" smtClean="0"/>
              <a:t>mask</a:t>
            </a:r>
            <a:r>
              <a:rPr lang="zh-CN" altLang="en-US" dirty="0" smtClean="0"/>
              <a:t>方式下，就把这个看作一个矩阵的话，它副对角线下面的全都是零，全都是白框，就是输出注意不到的地方。比如说在输出</a:t>
            </a:r>
            <a:r>
              <a:rPr lang="en-US" altLang="zh-CN" dirty="0" smtClean="0"/>
              <a:t>y1</a:t>
            </a:r>
            <a:r>
              <a:rPr lang="zh-CN" altLang="en-US" dirty="0" smtClean="0"/>
              <a:t>的时候，</a:t>
            </a:r>
            <a:r>
              <a:rPr lang="en-US" altLang="zh-CN" dirty="0" smtClean="0"/>
              <a:t>y1</a:t>
            </a:r>
            <a:r>
              <a:rPr lang="zh-CN" altLang="en-US" dirty="0" smtClean="0"/>
              <a:t>只能注意到</a:t>
            </a:r>
            <a:r>
              <a:rPr lang="en-US" altLang="zh-CN" dirty="0" smtClean="0"/>
              <a:t>x1</a:t>
            </a:r>
            <a:r>
              <a:rPr lang="zh-CN" altLang="en-US" dirty="0" smtClean="0"/>
              <a:t>，而不能注意到</a:t>
            </a:r>
            <a:r>
              <a:rPr lang="en-US" altLang="zh-CN" dirty="0" smtClean="0"/>
              <a:t>x2</a:t>
            </a:r>
            <a:r>
              <a:rPr lang="zh-CN" altLang="en-US" dirty="0" smtClean="0"/>
              <a:t>，</a:t>
            </a:r>
            <a:r>
              <a:rPr lang="en-US" altLang="zh-CN" dirty="0" smtClean="0"/>
              <a:t>x3</a:t>
            </a:r>
            <a:r>
              <a:rPr lang="zh-CN" altLang="en-US" dirty="0" smtClean="0"/>
              <a:t>，</a:t>
            </a:r>
            <a:r>
              <a:rPr lang="en-US" altLang="zh-CN" dirty="0" smtClean="0"/>
              <a:t>x4</a:t>
            </a:r>
            <a:r>
              <a:rPr lang="zh-CN" altLang="en-US" dirty="0" smtClean="0"/>
              <a:t>和</a:t>
            </a:r>
            <a:r>
              <a:rPr lang="en-US" altLang="zh-CN" dirty="0" smtClean="0"/>
              <a:t>x5.</a:t>
            </a:r>
          </a:p>
        </p:txBody>
      </p:sp>
    </p:spTree>
    <p:extLst>
      <p:ext uri="{BB962C8B-B14F-4D97-AF65-F5344CB8AC3E}">
        <p14:creationId xmlns:p14="http://schemas.microsoft.com/office/powerpoint/2010/main" val="2430166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下面这一种是</a:t>
            </a:r>
            <a:r>
              <a:rPr lang="en-US" altLang="zh-CN" dirty="0" smtClean="0"/>
              <a:t>causal</a:t>
            </a:r>
            <a:r>
              <a:rPr lang="zh-CN" altLang="en-US" baseline="0" dirty="0" smtClean="0"/>
              <a:t> </a:t>
            </a:r>
            <a:r>
              <a:rPr lang="en-US" altLang="zh-CN" baseline="0" dirty="0" smtClean="0"/>
              <a:t>with prefix</a:t>
            </a:r>
            <a:r>
              <a:rPr lang="zh-CN" altLang="en-US" baseline="0" dirty="0" smtClean="0"/>
              <a:t>。这种</a:t>
            </a:r>
            <a:r>
              <a:rPr lang="en-US" altLang="zh-CN" baseline="0" dirty="0" smtClean="0"/>
              <a:t>mask attention</a:t>
            </a:r>
            <a:r>
              <a:rPr lang="zh-CN" altLang="en-US" baseline="0" dirty="0" smtClean="0"/>
              <a:t>方式可以应用到比如说翻译的情况。比如把英语</a:t>
            </a:r>
            <a:r>
              <a:rPr lang="en-US" altLang="zh-CN" baseline="0" dirty="0" smtClean="0"/>
              <a:t>that is good </a:t>
            </a:r>
            <a:r>
              <a:rPr lang="zh-CN" altLang="en-US" baseline="0" dirty="0" smtClean="0"/>
              <a:t>翻译为德语，采用</a:t>
            </a:r>
            <a:r>
              <a:rPr lang="en-US" altLang="zh-CN" baseline="0" dirty="0" smtClean="0"/>
              <a:t>causal with prefix</a:t>
            </a:r>
            <a:r>
              <a:rPr lang="zh-CN" altLang="en-US" baseline="0" dirty="0" smtClean="0"/>
              <a:t>的方式，就可以在前面这个</a:t>
            </a:r>
            <a:r>
              <a:rPr lang="en-US" altLang="zh-CN" baseline="0" dirty="0" smtClean="0"/>
              <a:t>fully-visible</a:t>
            </a:r>
            <a:r>
              <a:rPr lang="zh-CN" altLang="en-US" baseline="0" dirty="0" smtClean="0"/>
              <a:t>的部分输入 </a:t>
            </a:r>
            <a:r>
              <a:rPr lang="en-US" altLang="zh-CN" baseline="0" dirty="0" smtClean="0"/>
              <a:t>translate English to </a:t>
            </a:r>
            <a:r>
              <a:rPr lang="en-US" altLang="zh-CN" baseline="0" dirty="0" err="1" smtClean="0"/>
              <a:t>german</a:t>
            </a:r>
            <a:r>
              <a:rPr lang="zh-CN" altLang="en-US" baseline="0" dirty="0" smtClean="0"/>
              <a:t>：</a:t>
            </a:r>
            <a:r>
              <a:rPr lang="en-US" altLang="zh-CN" baseline="0" dirty="0" smtClean="0"/>
              <a:t>That is good</a:t>
            </a:r>
            <a:r>
              <a:rPr lang="zh-CN" altLang="en-US" baseline="0" dirty="0" smtClean="0"/>
              <a:t>；但在后面</a:t>
            </a:r>
            <a:r>
              <a:rPr lang="en-US" altLang="zh-CN" baseline="0" dirty="0" smtClean="0"/>
              <a:t>casual </a:t>
            </a:r>
            <a:r>
              <a:rPr lang="zh-CN" altLang="en-US" baseline="0" dirty="0" smtClean="0"/>
              <a:t>的部分，就上面</a:t>
            </a:r>
            <a:r>
              <a:rPr lang="en-US" altLang="zh-CN" baseline="0" dirty="0" smtClean="0"/>
              <a:t>x4</a:t>
            </a:r>
            <a:r>
              <a:rPr lang="zh-CN" altLang="en-US" baseline="0" dirty="0" smtClean="0"/>
              <a:t>，</a:t>
            </a:r>
            <a:r>
              <a:rPr lang="en-US" altLang="zh-CN" baseline="0" dirty="0" smtClean="0"/>
              <a:t>x5</a:t>
            </a:r>
            <a:r>
              <a:rPr lang="zh-CN" altLang="en-US" baseline="0" dirty="0" smtClean="0"/>
              <a:t>的地方，就可以输入这句话的德语表示。</a:t>
            </a:r>
            <a:endParaRPr lang="en-US" altLang="zh-CN" baseline="0"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18</a:t>
            </a:fld>
            <a:endParaRPr lang="zh-CN" altLang="en-US"/>
          </a:p>
        </p:txBody>
      </p:sp>
    </p:spTree>
    <p:extLst>
      <p:ext uri="{BB962C8B-B14F-4D97-AF65-F5344CB8AC3E}">
        <p14:creationId xmlns:p14="http://schemas.microsoft.com/office/powerpoint/2010/main" val="322418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这三个结构就是采用了不同的</a:t>
            </a:r>
            <a:r>
              <a:rPr lang="en-US" altLang="zh-CN" dirty="0" smtClean="0"/>
              <a:t>mask attention</a:t>
            </a:r>
            <a:r>
              <a:rPr lang="zh-CN" altLang="en-US" dirty="0" smtClean="0"/>
              <a:t>方式。黑色实线表示采用的是</a:t>
            </a:r>
            <a:r>
              <a:rPr lang="en-US" altLang="zh-CN" dirty="0" smtClean="0"/>
              <a:t>fully-visible</a:t>
            </a:r>
            <a:r>
              <a:rPr lang="zh-CN" altLang="en-US" dirty="0" smtClean="0"/>
              <a:t>方式的</a:t>
            </a:r>
            <a:r>
              <a:rPr lang="en-US" altLang="zh-CN" dirty="0" smtClean="0"/>
              <a:t>mask  attention</a:t>
            </a:r>
            <a:r>
              <a:rPr lang="zh-CN" altLang="en-US" dirty="0" smtClean="0"/>
              <a:t>，浅灰色实线表示采用了</a:t>
            </a:r>
            <a:r>
              <a:rPr lang="en-US" altLang="zh-CN" dirty="0" smtClean="0"/>
              <a:t>causal masking</a:t>
            </a:r>
            <a:r>
              <a:rPr lang="zh-CN" altLang="en-US" dirty="0" smtClean="0"/>
              <a:t>。后面的这个点</a:t>
            </a:r>
            <a:r>
              <a:rPr lang="en-US" altLang="zh-CN" dirty="0" smtClean="0"/>
              <a:t>·</a:t>
            </a:r>
            <a:r>
              <a:rPr lang="zh-CN" altLang="en-US" dirty="0" smtClean="0"/>
              <a:t>表示预测结束的意思。</a:t>
            </a:r>
            <a:endParaRPr lang="en-US" altLang="zh-CN" dirty="0" smtClean="0"/>
          </a:p>
          <a:p>
            <a:r>
              <a:rPr lang="zh-CN" altLang="en-US" dirty="0" smtClean="0"/>
              <a:t>比如最左边这个图，在</a:t>
            </a:r>
            <a:r>
              <a:rPr lang="en-US" altLang="zh-CN" dirty="0" smtClean="0"/>
              <a:t>encoder</a:t>
            </a:r>
            <a:r>
              <a:rPr lang="zh-CN" altLang="en-US" dirty="0" smtClean="0"/>
              <a:t>层，以及</a:t>
            </a:r>
            <a:r>
              <a:rPr lang="en-US" altLang="zh-CN" dirty="0" smtClean="0"/>
              <a:t>encoder-decoder</a:t>
            </a:r>
            <a:r>
              <a:rPr lang="zh-CN" altLang="en-US" dirty="0" smtClean="0"/>
              <a:t>注意力机制采用的是</a:t>
            </a:r>
            <a:r>
              <a:rPr lang="en-US" altLang="zh-CN" dirty="0" smtClean="0"/>
              <a:t>fully-visible</a:t>
            </a:r>
            <a:r>
              <a:rPr lang="zh-CN" altLang="en-US" dirty="0" smtClean="0"/>
              <a:t>，而</a:t>
            </a:r>
            <a:r>
              <a:rPr lang="en-US" altLang="zh-CN" dirty="0" smtClean="0"/>
              <a:t>decoder</a:t>
            </a:r>
            <a:r>
              <a:rPr lang="zh-CN" altLang="en-US" dirty="0" smtClean="0"/>
              <a:t>采用了</a:t>
            </a:r>
            <a:r>
              <a:rPr lang="en-US" altLang="zh-CN" dirty="0" smtClean="0"/>
              <a:t>casual attention</a:t>
            </a:r>
            <a:r>
              <a:rPr lang="zh-CN" altLang="en-US" dirty="0" smtClean="0"/>
              <a:t>。</a:t>
            </a:r>
            <a:endParaRPr lang="en-US" altLang="zh-CN" dirty="0" smtClean="0"/>
          </a:p>
          <a:p>
            <a:r>
              <a:rPr lang="zh-CN" altLang="en-US" dirty="0" smtClean="0"/>
              <a:t>然后中间的这个</a:t>
            </a:r>
            <a:r>
              <a:rPr lang="en-US" altLang="zh-CN" dirty="0" smtClean="0"/>
              <a:t>language model</a:t>
            </a:r>
            <a:r>
              <a:rPr lang="zh-CN" altLang="en-US" dirty="0" smtClean="0"/>
              <a:t>，则采用了</a:t>
            </a:r>
            <a:r>
              <a:rPr lang="en-US" altLang="zh-CN" dirty="0" smtClean="0"/>
              <a:t>causal masking</a:t>
            </a:r>
            <a:r>
              <a:rPr lang="zh-CN" altLang="en-US" dirty="0" smtClean="0"/>
              <a:t>，同时他的输入是</a:t>
            </a:r>
            <a:r>
              <a:rPr lang="en-US" altLang="zh-CN" dirty="0" smtClean="0"/>
              <a:t>input</a:t>
            </a:r>
            <a:r>
              <a:rPr lang="zh-CN" altLang="en-US" dirty="0" smtClean="0"/>
              <a:t>和</a:t>
            </a:r>
            <a:r>
              <a:rPr lang="en-US" altLang="zh-CN" dirty="0" smtClean="0"/>
              <a:t>target</a:t>
            </a:r>
            <a:r>
              <a:rPr lang="zh-CN" altLang="en-US" dirty="0" smtClean="0"/>
              <a:t>的拼接。</a:t>
            </a:r>
            <a:endParaRPr lang="en-US" altLang="zh-CN" dirty="0" smtClean="0"/>
          </a:p>
          <a:p>
            <a:r>
              <a:rPr lang="zh-CN" altLang="en-US" dirty="0" smtClean="0"/>
              <a:t>最后这个是</a:t>
            </a:r>
            <a:r>
              <a:rPr lang="en-US" altLang="zh-CN" dirty="0" smtClean="0"/>
              <a:t>prefix LM</a:t>
            </a:r>
            <a:r>
              <a:rPr lang="zh-CN" altLang="en-US" dirty="0" smtClean="0"/>
              <a:t>，对于</a:t>
            </a:r>
            <a:r>
              <a:rPr lang="en-US" altLang="zh-CN" dirty="0" smtClean="0"/>
              <a:t>input</a:t>
            </a:r>
            <a:r>
              <a:rPr lang="zh-CN" altLang="en-US" dirty="0" smtClean="0"/>
              <a:t>部分采用的是</a:t>
            </a:r>
            <a:r>
              <a:rPr lang="en-US" altLang="zh-CN" dirty="0" smtClean="0"/>
              <a:t>fully-visible</a:t>
            </a:r>
            <a:r>
              <a:rPr lang="zh-CN" altLang="en-US" dirty="0" smtClean="0"/>
              <a:t>，但在输出，也就是</a:t>
            </a:r>
            <a:r>
              <a:rPr lang="en-US" altLang="zh-CN" dirty="0" smtClean="0"/>
              <a:t>y1</a:t>
            </a:r>
            <a:r>
              <a:rPr lang="zh-CN" altLang="en-US" dirty="0" smtClean="0"/>
              <a:t>，</a:t>
            </a:r>
            <a:r>
              <a:rPr lang="en-US" altLang="zh-CN" dirty="0" smtClean="0"/>
              <a:t>y2</a:t>
            </a:r>
            <a:r>
              <a:rPr lang="zh-CN" altLang="en-US" dirty="0" smtClean="0"/>
              <a:t>部分采用了</a:t>
            </a:r>
            <a:r>
              <a:rPr lang="en-US" altLang="zh-CN" dirty="0" smtClean="0"/>
              <a:t>causal masking</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19</a:t>
            </a:fld>
            <a:endParaRPr lang="zh-CN" altLang="en-US"/>
          </a:p>
        </p:txBody>
      </p:sp>
    </p:spTree>
    <p:extLst>
      <p:ext uri="{BB962C8B-B14F-4D97-AF65-F5344CB8AC3E}">
        <p14:creationId xmlns:p14="http://schemas.microsoft.com/office/powerpoint/2010/main" val="338666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下面就是不同架构的表现。</a:t>
            </a:r>
            <a:endParaRPr lang="en-US" altLang="zh-CN" dirty="0" smtClean="0"/>
          </a:p>
          <a:p>
            <a:r>
              <a:rPr lang="zh-CN" altLang="en-US" dirty="0" smtClean="0"/>
              <a:t>第一行就是</a:t>
            </a:r>
            <a:r>
              <a:rPr lang="en-US" altLang="zh-CN" dirty="0" smtClean="0"/>
              <a:t>baseline</a:t>
            </a:r>
            <a:r>
              <a:rPr lang="zh-CN" altLang="en-US" dirty="0" smtClean="0"/>
              <a:t>。第二行是让</a:t>
            </a:r>
            <a:r>
              <a:rPr lang="en-US" altLang="zh-CN" dirty="0" smtClean="0"/>
              <a:t>encoder</a:t>
            </a:r>
            <a:r>
              <a:rPr lang="zh-CN" altLang="en-US" dirty="0" smtClean="0"/>
              <a:t>和</a:t>
            </a:r>
            <a:r>
              <a:rPr lang="en-US" altLang="zh-CN" dirty="0" smtClean="0"/>
              <a:t>decoder</a:t>
            </a:r>
            <a:r>
              <a:rPr lang="zh-CN" altLang="en-US" dirty="0" smtClean="0"/>
              <a:t>共享参数，第三行是</a:t>
            </a:r>
            <a:r>
              <a:rPr lang="en-US" altLang="zh-CN" dirty="0" smtClean="0"/>
              <a:t>encoder</a:t>
            </a:r>
            <a:r>
              <a:rPr lang="zh-CN" altLang="en-US" dirty="0" smtClean="0"/>
              <a:t>和</a:t>
            </a:r>
            <a:r>
              <a:rPr lang="en-US" altLang="zh-CN" dirty="0" smtClean="0"/>
              <a:t>decoder</a:t>
            </a:r>
            <a:r>
              <a:rPr lang="zh-CN" altLang="en-US" dirty="0" smtClean="0"/>
              <a:t>分别只有</a:t>
            </a:r>
            <a:r>
              <a:rPr lang="en-US" altLang="zh-CN" dirty="0" smtClean="0"/>
              <a:t>6</a:t>
            </a:r>
            <a:r>
              <a:rPr lang="zh-CN" altLang="en-US" dirty="0" smtClean="0"/>
              <a:t>层的架构，下面两个分别是</a:t>
            </a:r>
            <a:r>
              <a:rPr lang="en-US" altLang="zh-CN" dirty="0" smtClean="0"/>
              <a:t>language model </a:t>
            </a:r>
            <a:r>
              <a:rPr lang="zh-CN" altLang="en-US" dirty="0" smtClean="0"/>
              <a:t>和</a:t>
            </a:r>
            <a:r>
              <a:rPr lang="en-US" altLang="zh-CN" dirty="0" smtClean="0"/>
              <a:t>prefix language model</a:t>
            </a:r>
            <a:r>
              <a:rPr lang="zh-CN" altLang="en-US" dirty="0" smtClean="0"/>
              <a:t>。这几种架构都采用同样的降噪目标。</a:t>
            </a:r>
            <a:endParaRPr lang="en-US" altLang="zh-CN" dirty="0" smtClean="0"/>
          </a:p>
          <a:p>
            <a:endParaRPr lang="en-US" altLang="zh-CN" dirty="0" smtClean="0"/>
          </a:p>
          <a:p>
            <a:r>
              <a:rPr lang="zh-CN" altLang="en-US" dirty="0" smtClean="0"/>
              <a:t>从他的结果上可以看到，在</a:t>
            </a:r>
            <a:r>
              <a:rPr lang="en-US" altLang="zh-CN" dirty="0" smtClean="0"/>
              <a:t>encoder</a:t>
            </a:r>
            <a:r>
              <a:rPr lang="zh-CN" altLang="en-US" dirty="0" smtClean="0"/>
              <a:t>和</a:t>
            </a:r>
            <a:r>
              <a:rPr lang="en-US" altLang="zh-CN" dirty="0" smtClean="0"/>
              <a:t>decoder</a:t>
            </a:r>
            <a:r>
              <a:rPr lang="zh-CN" altLang="en-US" dirty="0" smtClean="0"/>
              <a:t>中共享参数的模型的表现和</a:t>
            </a:r>
            <a:r>
              <a:rPr lang="en-US" altLang="zh-CN" dirty="0" smtClean="0"/>
              <a:t>baseline</a:t>
            </a:r>
            <a:r>
              <a:rPr lang="zh-CN" altLang="en-US" dirty="0" smtClean="0"/>
              <a:t>很接近。但是如果把模型的</a:t>
            </a:r>
            <a:r>
              <a:rPr lang="en-US" altLang="zh-CN" dirty="0" smtClean="0"/>
              <a:t>encoder</a:t>
            </a:r>
            <a:r>
              <a:rPr lang="zh-CN" altLang="en-US" dirty="0" smtClean="0"/>
              <a:t>和</a:t>
            </a:r>
            <a:r>
              <a:rPr lang="en-US" altLang="zh-CN" dirty="0" smtClean="0"/>
              <a:t>decoder</a:t>
            </a:r>
            <a:r>
              <a:rPr lang="zh-CN" altLang="en-US" dirty="0" smtClean="0"/>
              <a:t>层减少一半的话，他的性能就会减少很多。</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20</a:t>
            </a:fld>
            <a:endParaRPr lang="zh-CN" altLang="en-US"/>
          </a:p>
        </p:txBody>
      </p:sp>
    </p:spTree>
    <p:extLst>
      <p:ext uri="{BB962C8B-B14F-4D97-AF65-F5344CB8AC3E}">
        <p14:creationId xmlns:p14="http://schemas.microsoft.com/office/powerpoint/2010/main" val="2053815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第二个要考虑的就是预训练目标，预训练目标选择非常重要，因为它可以让模型学到可以应用于下游任务的一般性的知识。下面就是他考虑的几种无监督目标</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21</a:t>
            </a:fld>
            <a:endParaRPr lang="zh-CN" altLang="en-US"/>
          </a:p>
        </p:txBody>
      </p:sp>
    </p:spTree>
    <p:extLst>
      <p:ext uri="{BB962C8B-B14F-4D97-AF65-F5344CB8AC3E}">
        <p14:creationId xmlns:p14="http://schemas.microsoft.com/office/powerpoint/2010/main" val="266662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因为今天要介绍的这几种模型都是基于</a:t>
            </a:r>
            <a:r>
              <a:rPr lang="en-US" altLang="zh-CN" dirty="0" smtClean="0"/>
              <a:t>transformer</a:t>
            </a:r>
            <a:r>
              <a:rPr lang="zh-CN" altLang="en-US" dirty="0" smtClean="0"/>
              <a:t>中</a:t>
            </a:r>
            <a:r>
              <a:rPr lang="en-US" altLang="zh-CN" dirty="0" smtClean="0"/>
              <a:t>encoder-decoder</a:t>
            </a:r>
            <a:r>
              <a:rPr lang="zh-CN" altLang="en-US" dirty="0" smtClean="0"/>
              <a:t>架构的，所以可以简单回顾一下</a:t>
            </a:r>
            <a:r>
              <a:rPr lang="en-US" altLang="zh-CN" dirty="0" smtClean="0"/>
              <a:t>transformer</a:t>
            </a:r>
            <a:r>
              <a:rPr lang="zh-CN" altLang="en-US" dirty="0" smtClean="0"/>
              <a:t>的架构。</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a:t>
            </a:fld>
            <a:endParaRPr lang="zh-CN" altLang="en-US"/>
          </a:p>
        </p:txBody>
      </p:sp>
    </p:spTree>
    <p:extLst>
      <p:ext uri="{BB962C8B-B14F-4D97-AF65-F5344CB8AC3E}">
        <p14:creationId xmlns:p14="http://schemas.microsoft.com/office/powerpoint/2010/main" val="101612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第一种是</a:t>
            </a:r>
            <a:r>
              <a:rPr lang="en-US" altLang="zh-CN" dirty="0" smtClean="0"/>
              <a:t>prefix language modeling</a:t>
            </a:r>
            <a:r>
              <a:rPr lang="zh-CN" altLang="en-US" dirty="0" smtClean="0"/>
              <a:t>的目标，这种方式是把一段文本分成两部分，一部分用作</a:t>
            </a:r>
            <a:r>
              <a:rPr lang="en-US" altLang="zh-CN" dirty="0" smtClean="0"/>
              <a:t>input</a:t>
            </a:r>
            <a:r>
              <a:rPr lang="zh-CN" altLang="en-US" dirty="0" smtClean="0"/>
              <a:t>，另一部分当作</a:t>
            </a:r>
            <a:r>
              <a:rPr lang="en-US" altLang="zh-CN" dirty="0" smtClean="0"/>
              <a:t>targets</a:t>
            </a:r>
            <a:r>
              <a:rPr lang="zh-CN" altLang="en-US" dirty="0" smtClean="0"/>
              <a:t>。比如对于一个完整的句子</a:t>
            </a:r>
            <a:r>
              <a:rPr lang="en-US" altLang="zh-CN" dirty="0" smtClean="0"/>
              <a:t>Thank you for inviting me to your party last week..</a:t>
            </a:r>
            <a:r>
              <a:rPr lang="zh-CN" altLang="en-US" dirty="0" smtClean="0"/>
              <a:t>他把这个句子划分为红色和绿色两个部分，红色部分</a:t>
            </a:r>
            <a:r>
              <a:rPr lang="en-US" altLang="zh-CN" dirty="0" smtClean="0"/>
              <a:t>thank</a:t>
            </a:r>
            <a:r>
              <a:rPr lang="en-US" altLang="zh-CN" baseline="0" dirty="0" smtClean="0"/>
              <a:t> you for inviting </a:t>
            </a:r>
            <a:r>
              <a:rPr lang="zh-CN" altLang="en-US" baseline="0" dirty="0" smtClean="0"/>
              <a:t>作为输入，而绿色部分</a:t>
            </a:r>
            <a:r>
              <a:rPr lang="en-US" altLang="zh-CN" baseline="0" dirty="0" smtClean="0"/>
              <a:t>me to your party last week</a:t>
            </a:r>
            <a:r>
              <a:rPr lang="zh-CN" altLang="en-US" baseline="0" dirty="0" smtClean="0"/>
              <a:t>则是他的目标。</a:t>
            </a:r>
            <a:endParaRPr lang="en-US" altLang="zh-CN" baseline="0"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22</a:t>
            </a:fld>
            <a:endParaRPr lang="zh-CN" altLang="en-US"/>
          </a:p>
        </p:txBody>
      </p:sp>
    </p:spTree>
    <p:extLst>
      <p:ext uri="{BB962C8B-B14F-4D97-AF65-F5344CB8AC3E}">
        <p14:creationId xmlns:p14="http://schemas.microsoft.com/office/powerpoint/2010/main" val="438781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第二种方法是</a:t>
            </a:r>
            <a:r>
              <a:rPr lang="en-US" altLang="zh-CN" dirty="0" smtClean="0"/>
              <a:t>BERT-style</a:t>
            </a:r>
            <a:r>
              <a:rPr lang="zh-CN" altLang="en-US" dirty="0" smtClean="0"/>
              <a:t>的</a:t>
            </a:r>
            <a:r>
              <a:rPr lang="en-US" altLang="zh-CN" dirty="0" smtClean="0"/>
              <a:t>objective</a:t>
            </a:r>
            <a:r>
              <a:rPr lang="zh-CN" altLang="en-US" dirty="0" smtClean="0"/>
              <a:t>，也叫做</a:t>
            </a:r>
            <a:r>
              <a:rPr lang="en-US" altLang="zh-CN" dirty="0" smtClean="0"/>
              <a:t>masked language model</a:t>
            </a:r>
            <a:r>
              <a:rPr lang="zh-CN" altLang="en-US" dirty="0" smtClean="0"/>
              <a:t>。这里他会</a:t>
            </a:r>
            <a:r>
              <a:rPr lang="en-US" altLang="zh-CN" dirty="0" smtClean="0"/>
              <a:t>mask</a:t>
            </a:r>
            <a:r>
              <a:rPr lang="zh-CN" altLang="en-US" dirty="0" smtClean="0"/>
              <a:t>掉</a:t>
            </a:r>
            <a:r>
              <a:rPr lang="en-US" altLang="zh-CN" dirty="0" smtClean="0"/>
              <a:t>15%</a:t>
            </a:r>
            <a:r>
              <a:rPr lang="zh-CN" altLang="en-US" dirty="0" smtClean="0"/>
              <a:t>的</a:t>
            </a:r>
            <a:r>
              <a:rPr lang="en-US" altLang="zh-CN" dirty="0" smtClean="0"/>
              <a:t>token</a:t>
            </a:r>
            <a:r>
              <a:rPr lang="zh-CN" altLang="en-US" dirty="0" smtClean="0"/>
              <a:t>，其中，百分之</a:t>
            </a:r>
            <a:r>
              <a:rPr lang="en-US" altLang="zh-CN" dirty="0" smtClean="0"/>
              <a:t>90</a:t>
            </a:r>
            <a:r>
              <a:rPr lang="zh-CN" altLang="en-US" dirty="0" smtClean="0"/>
              <a:t>的</a:t>
            </a:r>
            <a:r>
              <a:rPr lang="en-US" altLang="zh-CN" dirty="0" smtClean="0"/>
              <a:t>token</a:t>
            </a:r>
            <a:r>
              <a:rPr lang="zh-CN" altLang="en-US" dirty="0" smtClean="0"/>
              <a:t>用一个特殊的</a:t>
            </a:r>
            <a:r>
              <a:rPr lang="en-US" altLang="zh-CN" dirty="0" smtClean="0"/>
              <a:t>mask</a:t>
            </a:r>
            <a:r>
              <a:rPr lang="zh-CN" altLang="en-US" dirty="0" smtClean="0"/>
              <a:t>替换，</a:t>
            </a:r>
            <a:r>
              <a:rPr lang="en-US" altLang="zh-CN" dirty="0" smtClean="0"/>
              <a:t>10%</a:t>
            </a:r>
            <a:r>
              <a:rPr lang="zh-CN" altLang="en-US" dirty="0" smtClean="0"/>
              <a:t>用随机的</a:t>
            </a:r>
            <a:r>
              <a:rPr lang="en-US" altLang="zh-CN" dirty="0" smtClean="0"/>
              <a:t>token</a:t>
            </a:r>
            <a:r>
              <a:rPr lang="zh-CN" altLang="en-US" dirty="0" smtClean="0"/>
              <a:t>替换。比如说还是对于</a:t>
            </a:r>
            <a:r>
              <a:rPr lang="en-US" altLang="zh-CN" dirty="0" smtClean="0"/>
              <a:t>thank you for inviting</a:t>
            </a:r>
            <a:r>
              <a:rPr lang="en-US" altLang="zh-CN" baseline="0" dirty="0" smtClean="0"/>
              <a:t> me to your party last week</a:t>
            </a:r>
            <a:r>
              <a:rPr lang="zh-CN" altLang="en-US" baseline="0" dirty="0" smtClean="0"/>
              <a:t>这句话，在这个例子中，他把 </a:t>
            </a:r>
            <a:r>
              <a:rPr lang="en-US" altLang="zh-CN" baseline="0" dirty="0" smtClean="0"/>
              <a:t>for </a:t>
            </a:r>
            <a:r>
              <a:rPr lang="zh-CN" altLang="en-US" baseline="0" dirty="0" smtClean="0"/>
              <a:t>和</a:t>
            </a:r>
            <a:r>
              <a:rPr lang="en-US" altLang="zh-CN" baseline="0" dirty="0" smtClean="0"/>
              <a:t>inviting</a:t>
            </a:r>
            <a:r>
              <a:rPr lang="zh-CN" altLang="en-US" baseline="0" dirty="0" smtClean="0"/>
              <a:t>这两个词用特殊的</a:t>
            </a:r>
            <a:r>
              <a:rPr lang="en-US" altLang="zh-CN" baseline="0" dirty="0" err="1" smtClean="0"/>
              <a:t>token【M</a:t>
            </a:r>
            <a:r>
              <a:rPr lang="en-US" altLang="zh-CN" baseline="0" dirty="0" smtClean="0"/>
              <a:t>】</a:t>
            </a:r>
            <a:r>
              <a:rPr lang="zh-CN" altLang="en-US" baseline="0" dirty="0" smtClean="0"/>
              <a:t>给替换掉了，把</a:t>
            </a:r>
            <a:r>
              <a:rPr lang="en-US" altLang="zh-CN" baseline="0" dirty="0" smtClean="0"/>
              <a:t>last</a:t>
            </a:r>
            <a:r>
              <a:rPr lang="zh-CN" altLang="en-US" baseline="0" dirty="0" smtClean="0"/>
              <a:t>用随机的</a:t>
            </a:r>
            <a:r>
              <a:rPr lang="en-US" altLang="zh-CN" baseline="0" dirty="0" smtClean="0"/>
              <a:t>token apple</a:t>
            </a:r>
            <a:r>
              <a:rPr lang="zh-CN" altLang="en-US" baseline="0" dirty="0" smtClean="0"/>
              <a:t>给替换了。这种情况下，他的目标是原来的整句话，也就是</a:t>
            </a:r>
            <a:r>
              <a:rPr lang="en-US" altLang="zh-CN" baseline="0" dirty="0" smtClean="0"/>
              <a:t>original text</a:t>
            </a:r>
            <a:r>
              <a:rPr lang="zh-CN" altLang="en-US" baseline="0" dirty="0" smtClean="0"/>
              <a:t>。</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23</a:t>
            </a:fld>
            <a:endParaRPr lang="zh-CN" altLang="en-US"/>
          </a:p>
        </p:txBody>
      </p:sp>
    </p:spTree>
    <p:extLst>
      <p:ext uri="{BB962C8B-B14F-4D97-AF65-F5344CB8AC3E}">
        <p14:creationId xmlns:p14="http://schemas.microsoft.com/office/powerpoint/2010/main" val="128756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第三种方法是</a:t>
            </a:r>
            <a:r>
              <a:rPr lang="en-US" altLang="zh-CN" dirty="0" err="1" smtClean="0"/>
              <a:t>Deshuffling</a:t>
            </a:r>
            <a:r>
              <a:rPr lang="en-US" altLang="zh-CN" dirty="0" smtClean="0"/>
              <a:t> .</a:t>
            </a:r>
            <a:r>
              <a:rPr lang="zh-CN" altLang="en-US" dirty="0" smtClean="0"/>
              <a:t>这种方法他是把句子中的</a:t>
            </a:r>
            <a:r>
              <a:rPr lang="en-US" altLang="zh-CN" dirty="0" smtClean="0"/>
              <a:t>token</a:t>
            </a:r>
            <a:r>
              <a:rPr lang="zh-CN" altLang="en-US" dirty="0" smtClean="0"/>
              <a:t>给打乱掉，就比如，他把</a:t>
            </a:r>
            <a:r>
              <a:rPr lang="en-US" altLang="zh-CN" dirty="0" smtClean="0"/>
              <a:t>thank</a:t>
            </a:r>
            <a:r>
              <a:rPr lang="en-US" altLang="zh-CN" baseline="0" dirty="0" smtClean="0"/>
              <a:t> you for inviting me to your party last week.</a:t>
            </a:r>
            <a:r>
              <a:rPr lang="zh-CN" altLang="en-US" baseline="0" dirty="0" smtClean="0"/>
              <a:t>这句话打乱成上面的形式</a:t>
            </a:r>
            <a:r>
              <a:rPr lang="en-US" altLang="zh-CN" baseline="0" dirty="0" smtClean="0"/>
              <a:t>party me for your to .last fun you inviting week thank.</a:t>
            </a:r>
            <a:r>
              <a:rPr lang="zh-CN" altLang="en-US" baseline="0" dirty="0" smtClean="0"/>
              <a:t>然后把原始的文本作为目标。</a:t>
            </a:r>
            <a:endParaRPr lang="en-US" altLang="zh-CN"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24</a:t>
            </a:fld>
            <a:endParaRPr lang="zh-CN" altLang="en-US"/>
          </a:p>
        </p:txBody>
      </p:sp>
    </p:spTree>
    <p:extLst>
      <p:ext uri="{BB962C8B-B14F-4D97-AF65-F5344CB8AC3E}">
        <p14:creationId xmlns:p14="http://schemas.microsoft.com/office/powerpoint/2010/main" val="2750327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然后是这三种预训练目标的性能。</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25</a:t>
            </a:fld>
            <a:endParaRPr lang="zh-CN" altLang="en-US"/>
          </a:p>
        </p:txBody>
      </p:sp>
    </p:spTree>
    <p:extLst>
      <p:ext uri="{BB962C8B-B14F-4D97-AF65-F5344CB8AC3E}">
        <p14:creationId xmlns:p14="http://schemas.microsoft.com/office/powerpoint/2010/main" val="2292738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基于前面的结果，我们知道采取</a:t>
            </a:r>
            <a:r>
              <a:rPr lang="en-US" altLang="zh-CN" dirty="0" smtClean="0"/>
              <a:t>BERT</a:t>
            </a:r>
            <a:r>
              <a:rPr lang="zh-CN" altLang="en-US" dirty="0" smtClean="0"/>
              <a:t>样式的无监督目标时，模型的表现是最好的，那现在就在</a:t>
            </a:r>
            <a:r>
              <a:rPr lang="en-US" altLang="zh-CN" dirty="0" smtClean="0"/>
              <a:t>BERT</a:t>
            </a:r>
            <a:r>
              <a:rPr lang="zh-CN" altLang="en-US" dirty="0" smtClean="0"/>
              <a:t>样式的无监督目标上进行修改。包括下面三种变体，第一种</a:t>
            </a:r>
            <a:r>
              <a:rPr lang="en-US" altLang="zh-CN" dirty="0" smtClean="0"/>
              <a:t>MASS</a:t>
            </a:r>
            <a:r>
              <a:rPr lang="zh-CN" altLang="en-US" dirty="0" smtClean="0"/>
              <a:t>这种方式跟</a:t>
            </a:r>
            <a:r>
              <a:rPr lang="en-US" altLang="zh-CN" dirty="0" smtClean="0"/>
              <a:t>BERT-style</a:t>
            </a:r>
            <a:r>
              <a:rPr lang="zh-CN" altLang="en-US" dirty="0" smtClean="0"/>
              <a:t>很像，只不过没有随机</a:t>
            </a:r>
            <a:r>
              <a:rPr lang="en-US" altLang="zh-CN" dirty="0" smtClean="0"/>
              <a:t>token</a:t>
            </a:r>
            <a:r>
              <a:rPr lang="zh-CN" altLang="en-US" dirty="0" smtClean="0"/>
              <a:t>那一步了，也就是在</a:t>
            </a:r>
            <a:r>
              <a:rPr lang="en-US" altLang="zh-CN" dirty="0" smtClean="0"/>
              <a:t>BERT-style</a:t>
            </a:r>
            <a:r>
              <a:rPr lang="zh-CN" altLang="en-US" dirty="0" smtClean="0"/>
              <a:t>中，他会把这句话中的</a:t>
            </a:r>
            <a:r>
              <a:rPr lang="en-US" altLang="zh-CN" dirty="0" smtClean="0"/>
              <a:t>last</a:t>
            </a:r>
            <a:r>
              <a:rPr lang="zh-CN" altLang="en-US" dirty="0" smtClean="0"/>
              <a:t>改成</a:t>
            </a:r>
            <a:r>
              <a:rPr lang="en-US" altLang="zh-CN" dirty="0" smtClean="0"/>
              <a:t>apple</a:t>
            </a:r>
            <a:r>
              <a:rPr lang="zh-CN" altLang="en-US" dirty="0" smtClean="0"/>
              <a:t>，但是在</a:t>
            </a:r>
            <a:r>
              <a:rPr lang="en-US" altLang="zh-CN" dirty="0" smtClean="0"/>
              <a:t>MASS</a:t>
            </a:r>
            <a:r>
              <a:rPr lang="zh-CN" altLang="en-US" dirty="0" smtClean="0"/>
              <a:t>里面他就直接用［Ｍ</a:t>
            </a:r>
            <a:r>
              <a:rPr lang="en-US" altLang="zh-CN" dirty="0" smtClean="0"/>
              <a:t>】</a:t>
            </a:r>
            <a:r>
              <a:rPr lang="zh-CN" altLang="en-US" dirty="0" smtClean="0"/>
              <a:t>来替换了，他的目标仍然是全部的文本。</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26</a:t>
            </a:fld>
            <a:endParaRPr lang="zh-CN" altLang="en-US"/>
          </a:p>
        </p:txBody>
      </p:sp>
    </p:spTree>
    <p:extLst>
      <p:ext uri="{BB962C8B-B14F-4D97-AF65-F5344CB8AC3E}">
        <p14:creationId xmlns:p14="http://schemas.microsoft.com/office/powerpoint/2010/main" val="255859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然后第二种方式是</a:t>
            </a:r>
            <a:r>
              <a:rPr lang="en-US" altLang="zh-CN" dirty="0" smtClean="0"/>
              <a:t>replace spans</a:t>
            </a:r>
            <a:r>
              <a:rPr lang="zh-CN" altLang="en-US" dirty="0" smtClean="0"/>
              <a:t>，是</a:t>
            </a:r>
            <a:r>
              <a:rPr lang="en-US" altLang="zh-CN" dirty="0" smtClean="0"/>
              <a:t>T</a:t>
            </a:r>
            <a:r>
              <a:rPr lang="zh-CN" altLang="en-US" dirty="0" smtClean="0"/>
              <a:t>５模型</a:t>
            </a:r>
            <a:r>
              <a:rPr lang="en-US" altLang="zh-CN" dirty="0" smtClean="0"/>
              <a:t>baseline</a:t>
            </a:r>
            <a:r>
              <a:rPr lang="zh-CN" altLang="en-US" dirty="0" smtClean="0"/>
              <a:t>采取的方式，就是他把连续ｍａｓｋ的ｔｏｋｅｎ用单个唯一的</a:t>
            </a:r>
            <a:r>
              <a:rPr lang="en-US" altLang="zh-CN" dirty="0" smtClean="0"/>
              <a:t>token</a:t>
            </a:r>
            <a:r>
              <a:rPr lang="zh-CN" altLang="en-US" dirty="0" smtClean="0"/>
              <a:t>进行替换，然后他的目标就是下面的形式。而不是整个原始句子。</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27</a:t>
            </a:fld>
            <a:endParaRPr lang="zh-CN" altLang="en-US"/>
          </a:p>
        </p:txBody>
      </p:sp>
    </p:spTree>
    <p:extLst>
      <p:ext uri="{BB962C8B-B14F-4D97-AF65-F5344CB8AC3E}">
        <p14:creationId xmlns:p14="http://schemas.microsoft.com/office/powerpoint/2010/main" val="4216290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第三种方法是</a:t>
            </a:r>
            <a:r>
              <a:rPr lang="en-US" altLang="zh-CN" dirty="0" smtClean="0"/>
              <a:t>Drop tokens</a:t>
            </a:r>
            <a:r>
              <a:rPr lang="zh-CN" altLang="en-US" dirty="0" smtClean="0"/>
              <a:t>，这种方式就是直接丢掉句子中的几个</a:t>
            </a:r>
            <a:r>
              <a:rPr lang="en-US" altLang="zh-CN" dirty="0" smtClean="0"/>
              <a:t>token</a:t>
            </a:r>
            <a:r>
              <a:rPr lang="zh-CN" altLang="en-US" dirty="0" smtClean="0"/>
              <a:t>，也不采用什么特殊的</a:t>
            </a:r>
            <a:r>
              <a:rPr lang="en-US" altLang="zh-CN" dirty="0" smtClean="0"/>
              <a:t>token</a:t>
            </a:r>
            <a:r>
              <a:rPr lang="zh-CN" altLang="en-US" dirty="0" smtClean="0"/>
              <a:t>这种方法，比如这里，他就是直接把原来文本中的 </a:t>
            </a:r>
            <a:r>
              <a:rPr lang="en-US" altLang="zh-CN" dirty="0" smtClean="0"/>
              <a:t>for inviting </a:t>
            </a:r>
            <a:r>
              <a:rPr lang="zh-CN" altLang="en-US" dirty="0" smtClean="0"/>
              <a:t>还有</a:t>
            </a:r>
            <a:r>
              <a:rPr lang="en-US" altLang="zh-CN" dirty="0" smtClean="0"/>
              <a:t>last</a:t>
            </a:r>
            <a:r>
              <a:rPr lang="zh-CN" altLang="en-US" dirty="0" smtClean="0"/>
              <a:t>给直接丢掉，所以他的输入就是</a:t>
            </a:r>
            <a:r>
              <a:rPr lang="en-US" altLang="zh-CN" dirty="0" smtClean="0"/>
              <a:t>thank</a:t>
            </a:r>
            <a:r>
              <a:rPr lang="en-US" altLang="zh-CN" baseline="0" dirty="0" smtClean="0"/>
              <a:t> you me to your party week.</a:t>
            </a:r>
            <a:r>
              <a:rPr lang="zh-CN" altLang="en-US" baseline="0" dirty="0" smtClean="0"/>
              <a:t>他的目标也跟</a:t>
            </a:r>
            <a:r>
              <a:rPr lang="en-US" altLang="zh-CN" baseline="0" dirty="0" smtClean="0"/>
              <a:t>replace spans</a:t>
            </a:r>
            <a:r>
              <a:rPr lang="zh-CN" altLang="en-US" baseline="0" dirty="0" smtClean="0"/>
              <a:t>比较像，不是预测原来的整个句子，而是直接预测</a:t>
            </a:r>
            <a:r>
              <a:rPr lang="en-US" altLang="zh-CN" baseline="0" dirty="0" smtClean="0"/>
              <a:t>drop</a:t>
            </a:r>
            <a:r>
              <a:rPr lang="zh-CN" altLang="en-US" baseline="0" dirty="0" smtClean="0"/>
              <a:t>掉的</a:t>
            </a:r>
            <a:r>
              <a:rPr lang="en-US" altLang="zh-CN" baseline="0" dirty="0" smtClean="0"/>
              <a:t>token</a:t>
            </a:r>
            <a:r>
              <a:rPr lang="zh-CN" altLang="en-US" baseline="0" dirty="0" smtClean="0"/>
              <a:t>。因为这样你预测的文本短了，模型的效率就会高一点。</a:t>
            </a:r>
            <a:endParaRPr lang="en-US" altLang="zh-CN"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28</a:t>
            </a:fld>
            <a:endParaRPr lang="zh-CN" altLang="en-US"/>
          </a:p>
        </p:txBody>
      </p:sp>
    </p:spTree>
    <p:extLst>
      <p:ext uri="{BB962C8B-B14F-4D97-AF65-F5344CB8AC3E}">
        <p14:creationId xmlns:p14="http://schemas.microsoft.com/office/powerpoint/2010/main" val="2785218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这一页是对</a:t>
            </a:r>
            <a:r>
              <a:rPr lang="en-US" altLang="zh-CN" dirty="0" smtClean="0"/>
              <a:t>corruption</a:t>
            </a:r>
            <a:r>
              <a:rPr lang="zh-CN" altLang="en-US" dirty="0" smtClean="0"/>
              <a:t>策略的性能比较。可以看到，所有这几个变体他们的性能是比较相似的，没有特别大的差别。此外，</a:t>
            </a:r>
            <a:r>
              <a:rPr lang="en-US" altLang="zh-CN" dirty="0" smtClean="0"/>
              <a:t>replace spans</a:t>
            </a:r>
            <a:r>
              <a:rPr lang="zh-CN" altLang="en-US" dirty="0" smtClean="0"/>
              <a:t>和</a:t>
            </a:r>
            <a:r>
              <a:rPr lang="en-US" altLang="zh-CN" dirty="0" smtClean="0"/>
              <a:t>Drop</a:t>
            </a:r>
            <a:r>
              <a:rPr lang="zh-CN" altLang="en-US" dirty="0" smtClean="0"/>
              <a:t>这两种方法，相对来说，他们的表现稍微好一点，因为这两种方式，不需要预测原始文本中的所有</a:t>
            </a:r>
            <a:r>
              <a:rPr lang="en-US" altLang="zh-CN" dirty="0" smtClean="0"/>
              <a:t>token</a:t>
            </a:r>
            <a:r>
              <a:rPr lang="zh-CN" altLang="en-US" dirty="0" smtClean="0"/>
              <a:t>，他们的目标序列更短，所以训练速度就会快一点。</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29</a:t>
            </a:fld>
            <a:endParaRPr lang="zh-CN" altLang="en-US"/>
          </a:p>
        </p:txBody>
      </p:sp>
    </p:spTree>
    <p:extLst>
      <p:ext uri="{BB962C8B-B14F-4D97-AF65-F5344CB8AC3E}">
        <p14:creationId xmlns:p14="http://schemas.microsoft.com/office/powerpoint/2010/main" val="3950231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下面这种是在</a:t>
            </a:r>
            <a:r>
              <a:rPr lang="en-US" altLang="zh-CN" dirty="0" smtClean="0"/>
              <a:t>replace spans</a:t>
            </a:r>
            <a:r>
              <a:rPr lang="zh-CN" altLang="en-US" dirty="0" smtClean="0"/>
              <a:t>里面采用不同的</a:t>
            </a:r>
            <a:r>
              <a:rPr lang="en-US" altLang="zh-CN" dirty="0" smtClean="0"/>
              <a:t>corruption </a:t>
            </a:r>
            <a:r>
              <a:rPr lang="zh-CN" altLang="en-US" dirty="0" smtClean="0"/>
              <a:t>比率，实验分别选取</a:t>
            </a:r>
            <a:r>
              <a:rPr lang="en-US" altLang="zh-CN" dirty="0" smtClean="0"/>
              <a:t>10%</a:t>
            </a:r>
            <a:r>
              <a:rPr lang="zh-CN" altLang="en-US" dirty="0" smtClean="0"/>
              <a:t>，</a:t>
            </a:r>
            <a:r>
              <a:rPr lang="en-US" altLang="zh-CN" dirty="0" smtClean="0"/>
              <a:t>15%</a:t>
            </a:r>
            <a:r>
              <a:rPr lang="zh-CN" altLang="en-US" dirty="0" smtClean="0"/>
              <a:t>，</a:t>
            </a:r>
            <a:r>
              <a:rPr lang="en-US" altLang="zh-CN" dirty="0" smtClean="0"/>
              <a:t>25%</a:t>
            </a:r>
            <a:r>
              <a:rPr lang="zh-CN" altLang="en-US" dirty="0" smtClean="0"/>
              <a:t>，和</a:t>
            </a:r>
            <a:r>
              <a:rPr lang="en-US" altLang="zh-CN" dirty="0" smtClean="0"/>
              <a:t>50%.</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30</a:t>
            </a:fld>
            <a:endParaRPr lang="zh-CN" altLang="en-US"/>
          </a:p>
        </p:txBody>
      </p:sp>
    </p:spTree>
    <p:extLst>
      <p:ext uri="{BB962C8B-B14F-4D97-AF65-F5344CB8AC3E}">
        <p14:creationId xmlns:p14="http://schemas.microsoft.com/office/powerpoint/2010/main" val="4243916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从模型的结果可以看出来，</a:t>
            </a:r>
            <a:r>
              <a:rPr lang="en-US" altLang="zh-CN" dirty="0" smtClean="0"/>
              <a:t>corruption</a:t>
            </a:r>
            <a:r>
              <a:rPr lang="zh-CN" altLang="en-US" dirty="0" smtClean="0"/>
              <a:t>比例增大，模型的性能反而可能会降低，这样的原因可能是因为，</a:t>
            </a:r>
            <a:r>
              <a:rPr lang="en-US" altLang="zh-CN" dirty="0" smtClean="0"/>
              <a:t>corruption</a:t>
            </a:r>
            <a:r>
              <a:rPr lang="zh-CN" altLang="en-US" dirty="0" smtClean="0"/>
              <a:t>比例增大之后会导致</a:t>
            </a:r>
            <a:r>
              <a:rPr lang="en-US" altLang="zh-CN" dirty="0" smtClean="0"/>
              <a:t>target</a:t>
            </a:r>
            <a:r>
              <a:rPr lang="zh-CN" altLang="en-US" dirty="0" smtClean="0"/>
              <a:t>序列边长，，从而导致训练速度下降。</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31</a:t>
            </a:fld>
            <a:endParaRPr lang="zh-CN" altLang="en-US"/>
          </a:p>
        </p:txBody>
      </p:sp>
    </p:spTree>
    <p:extLst>
      <p:ext uri="{BB962C8B-B14F-4D97-AF65-F5344CB8AC3E}">
        <p14:creationId xmlns:p14="http://schemas.microsoft.com/office/powerpoint/2010/main" val="222523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T5</a:t>
            </a:r>
            <a:r>
              <a:rPr lang="zh-CN" altLang="en-US" sz="1200" kern="1200" dirty="0" smtClean="0">
                <a:solidFill>
                  <a:schemeClr val="tx1"/>
                </a:solidFill>
                <a:effectLst/>
                <a:latin typeface="+mn-lt"/>
                <a:ea typeface="+mn-ea"/>
                <a:cs typeface="+mn-cs"/>
              </a:rPr>
              <a:t>实际上上</a:t>
            </a:r>
            <a:r>
              <a:rPr lang="en-US" altLang="zh-CN" sz="1200" kern="1200" dirty="0" smtClean="0">
                <a:solidFill>
                  <a:schemeClr val="tx1"/>
                </a:solidFill>
                <a:effectLst/>
                <a:latin typeface="+mn-lt"/>
                <a:ea typeface="+mn-ea"/>
                <a:cs typeface="+mn-cs"/>
              </a:rPr>
              <a:t>Text-to-text Transfer</a:t>
            </a:r>
            <a:r>
              <a:rPr lang="en-US" altLang="zh-CN" sz="1200" kern="1200" baseline="0" dirty="0" smtClean="0">
                <a:solidFill>
                  <a:schemeClr val="tx1"/>
                </a:solidFill>
                <a:effectLst/>
                <a:latin typeface="+mn-lt"/>
                <a:ea typeface="+mn-ea"/>
                <a:cs typeface="+mn-cs"/>
              </a:rPr>
              <a:t> Transformer</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因为</a:t>
            </a:r>
            <a:r>
              <a:rPr lang="en-US" altLang="zh-CN" sz="1200" kern="1200" dirty="0" smtClean="0">
                <a:solidFill>
                  <a:schemeClr val="tx1"/>
                </a:solidFill>
                <a:effectLst/>
                <a:latin typeface="+mn-lt"/>
                <a:ea typeface="+mn-ea"/>
                <a:cs typeface="+mn-cs"/>
              </a:rPr>
              <a:t>T5</a:t>
            </a:r>
            <a:r>
              <a:rPr lang="zh-CN" altLang="zh-CN" sz="1200" kern="1200" dirty="0" smtClean="0">
                <a:solidFill>
                  <a:schemeClr val="tx1"/>
                </a:solidFill>
                <a:effectLst/>
                <a:latin typeface="+mn-lt"/>
                <a:ea typeface="+mn-ea"/>
                <a:cs typeface="+mn-cs"/>
              </a:rPr>
              <a:t>这篇文章希望找到一个统一的模型架构，也就是在单个模型上训练多个不同的任务。所以这篇文章要求所有考虑的任务都是“</a:t>
            </a:r>
            <a:r>
              <a:rPr lang="en-US" altLang="zh-CN" sz="1200" kern="1200" dirty="0" smtClean="0">
                <a:solidFill>
                  <a:schemeClr val="tx1"/>
                </a:solidFill>
                <a:effectLst/>
                <a:latin typeface="+mn-lt"/>
                <a:ea typeface="+mn-ea"/>
                <a:cs typeface="+mn-cs"/>
              </a:rPr>
              <a:t>Text-to-Text</a:t>
            </a:r>
            <a:r>
              <a:rPr lang="zh-CN" altLang="zh-CN" sz="1200" kern="1200" dirty="0" smtClean="0">
                <a:solidFill>
                  <a:schemeClr val="tx1"/>
                </a:solidFill>
                <a:effectLst/>
                <a:latin typeface="+mn-lt"/>
                <a:ea typeface="+mn-ea"/>
                <a:cs typeface="+mn-cs"/>
              </a:rPr>
              <a:t>”形式的（也就是模型的输入是一个文本，输出也是一段文本）。</a:t>
            </a:r>
            <a:r>
              <a:rPr lang="zh-CN" altLang="en-US" sz="1200" kern="1200" dirty="0" smtClean="0">
                <a:solidFill>
                  <a:schemeClr val="tx1"/>
                </a:solidFill>
                <a:effectLst/>
                <a:latin typeface="+mn-lt"/>
                <a:ea typeface="+mn-ea"/>
                <a:cs typeface="+mn-cs"/>
              </a:rPr>
              <a:t>因为需要在一个模型上训练不同的任务，所以为了让机器知道他要干嘛，也就是需要输入一个</a:t>
            </a:r>
            <a:r>
              <a:rPr lang="en-US" altLang="zh-CN" sz="1200" kern="1200" dirty="0" smtClean="0">
                <a:solidFill>
                  <a:schemeClr val="tx1"/>
                </a:solidFill>
                <a:effectLst/>
                <a:latin typeface="+mn-lt"/>
                <a:ea typeface="+mn-ea"/>
                <a:cs typeface="+mn-cs"/>
              </a:rPr>
              <a:t>Task-specific prefix</a:t>
            </a:r>
            <a:r>
              <a:rPr lang="zh-CN" altLang="en-US" sz="1200" kern="1200" dirty="0" smtClean="0">
                <a:solidFill>
                  <a:schemeClr val="tx1"/>
                </a:solidFill>
                <a:effectLst/>
                <a:latin typeface="+mn-lt"/>
                <a:ea typeface="+mn-ea"/>
                <a:cs typeface="+mn-cs"/>
              </a:rPr>
              <a:t>来告诉机器，他需要完成什么样的任务。也就是下面的形式。</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a:t>
            </a:fld>
            <a:endParaRPr lang="zh-CN" altLang="en-US"/>
          </a:p>
        </p:txBody>
      </p:sp>
    </p:spTree>
    <p:extLst>
      <p:ext uri="{BB962C8B-B14F-4D97-AF65-F5344CB8AC3E}">
        <p14:creationId xmlns:p14="http://schemas.microsoft.com/office/powerpoint/2010/main" val="2637578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下面这个就是他又在</a:t>
            </a:r>
            <a:r>
              <a:rPr lang="en-US" altLang="zh-CN" dirty="0" smtClean="0"/>
              <a:t>corruption</a:t>
            </a:r>
            <a:r>
              <a:rPr lang="zh-CN" altLang="en-US" dirty="0" smtClean="0"/>
              <a:t>比例选择</a:t>
            </a:r>
            <a:r>
              <a:rPr lang="en-US" altLang="zh-CN" dirty="0" smtClean="0"/>
              <a:t>15%</a:t>
            </a:r>
            <a:r>
              <a:rPr lang="zh-CN" altLang="en-US" dirty="0" smtClean="0"/>
              <a:t>的情况下，分析不同的</a:t>
            </a:r>
            <a:r>
              <a:rPr lang="en-US" altLang="zh-CN" dirty="0" smtClean="0"/>
              <a:t>corrupted span </a:t>
            </a:r>
            <a:r>
              <a:rPr lang="zh-CN" altLang="en-US" dirty="0" smtClean="0"/>
              <a:t>长度对模型性能的影响。这里选择的</a:t>
            </a:r>
            <a:r>
              <a:rPr lang="en-US" altLang="zh-CN" dirty="0" smtClean="0"/>
              <a:t>span</a:t>
            </a:r>
            <a:r>
              <a:rPr lang="zh-CN" altLang="en-US" dirty="0" smtClean="0"/>
              <a:t>长度分别为</a:t>
            </a:r>
            <a:r>
              <a:rPr lang="en-US" altLang="zh-CN" dirty="0" smtClean="0"/>
              <a:t>2</a:t>
            </a:r>
            <a:r>
              <a:rPr lang="zh-CN" altLang="en-US" dirty="0" smtClean="0"/>
              <a:t>，</a:t>
            </a:r>
            <a:r>
              <a:rPr lang="en-US" altLang="zh-CN" dirty="0" smtClean="0"/>
              <a:t>3</a:t>
            </a:r>
            <a:r>
              <a:rPr lang="zh-CN" altLang="en-US" dirty="0" smtClean="0"/>
              <a:t>，</a:t>
            </a:r>
            <a:r>
              <a:rPr lang="en-US" altLang="zh-CN" dirty="0" smtClean="0"/>
              <a:t>5</a:t>
            </a:r>
            <a:r>
              <a:rPr lang="zh-CN" altLang="en-US" dirty="0" smtClean="0"/>
              <a:t>和</a:t>
            </a:r>
            <a:r>
              <a:rPr lang="en-US" altLang="zh-CN" dirty="0" smtClean="0"/>
              <a:t>10.</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32</a:t>
            </a:fld>
            <a:endParaRPr lang="zh-CN" altLang="en-US"/>
          </a:p>
        </p:txBody>
      </p:sp>
    </p:spTree>
    <p:extLst>
      <p:ext uri="{BB962C8B-B14F-4D97-AF65-F5344CB8AC3E}">
        <p14:creationId xmlns:p14="http://schemas.microsoft.com/office/powerpoint/2010/main" val="2658814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从他的结果，看着感觉不同的</a:t>
            </a:r>
            <a:r>
              <a:rPr lang="en-US" altLang="zh-CN" dirty="0" smtClean="0"/>
              <a:t>corrupted span</a:t>
            </a:r>
            <a:r>
              <a:rPr lang="zh-CN" altLang="en-US" dirty="0" smtClean="0"/>
              <a:t>长度，对结果没有特别大的影响，但总的来说，平均长度为</a:t>
            </a:r>
            <a:r>
              <a:rPr lang="en-US" altLang="zh-CN" dirty="0" smtClean="0"/>
              <a:t>3</a:t>
            </a:r>
            <a:r>
              <a:rPr lang="zh-CN" altLang="en-US" dirty="0" smtClean="0"/>
              <a:t>时，在大多数非翻译类的任务上都表现很好。</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33</a:t>
            </a:fld>
            <a:endParaRPr lang="zh-CN" altLang="en-US"/>
          </a:p>
        </p:txBody>
      </p:sp>
    </p:spTree>
    <p:extLst>
      <p:ext uri="{BB962C8B-B14F-4D97-AF65-F5344CB8AC3E}">
        <p14:creationId xmlns:p14="http://schemas.microsoft.com/office/powerpoint/2010/main" val="676375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作者认为预训练数据集在迁移学习的过程中也是很重要的，所以，下面这部分，作者就比较了模型在几个不同数据集上的表现结果。</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34</a:t>
            </a:fld>
            <a:endParaRPr lang="zh-CN" altLang="en-US"/>
          </a:p>
        </p:txBody>
      </p:sp>
    </p:spTree>
    <p:extLst>
      <p:ext uri="{BB962C8B-B14F-4D97-AF65-F5344CB8AC3E}">
        <p14:creationId xmlns:p14="http://schemas.microsoft.com/office/powerpoint/2010/main" val="3324682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在不同数据集比较的这部分，</a:t>
            </a:r>
            <a:r>
              <a:rPr lang="en-US" altLang="zh-CN" dirty="0" smtClean="0"/>
              <a:t>C4</a:t>
            </a:r>
            <a:r>
              <a:rPr lang="zh-CN" altLang="en-US" dirty="0" smtClean="0"/>
              <a:t>就相当于一个</a:t>
            </a:r>
            <a:r>
              <a:rPr lang="en-US" altLang="zh-CN" dirty="0" smtClean="0"/>
              <a:t>baseline</a:t>
            </a:r>
            <a:r>
              <a:rPr lang="zh-CN" altLang="en-US" dirty="0" smtClean="0"/>
              <a:t>。</a:t>
            </a:r>
            <a:r>
              <a:rPr lang="en-US" altLang="zh-CN" dirty="0" smtClean="0"/>
              <a:t>C4</a:t>
            </a:r>
            <a:r>
              <a:rPr lang="zh-CN" altLang="en-US" dirty="0" smtClean="0"/>
              <a:t>，</a:t>
            </a:r>
            <a:r>
              <a:rPr lang="en-US" altLang="zh-CN" dirty="0" err="1" smtClean="0"/>
              <a:t>unfitered</a:t>
            </a:r>
            <a:r>
              <a:rPr lang="zh-CN" altLang="en-US" dirty="0" smtClean="0"/>
              <a:t>的目的是用来衡量作者在创建</a:t>
            </a:r>
            <a:r>
              <a:rPr lang="en-US" altLang="zh-CN" dirty="0" smtClean="0"/>
              <a:t>C4</a:t>
            </a:r>
            <a:r>
              <a:rPr lang="zh-CN" altLang="en-US" dirty="0" smtClean="0"/>
              <a:t>数据集是采用的启发式过滤方法的影响有多大，所以这个数据集就是在创建</a:t>
            </a:r>
            <a:r>
              <a:rPr lang="en-US" altLang="zh-CN" dirty="0" smtClean="0"/>
              <a:t>C4</a:t>
            </a:r>
            <a:r>
              <a:rPr lang="zh-CN" altLang="en-US" dirty="0" smtClean="0"/>
              <a:t>数据集时，没有用过滤策略得到的那个数据集，从结果来看，</a:t>
            </a:r>
            <a:r>
              <a:rPr lang="en-US" altLang="zh-CN" dirty="0" smtClean="0"/>
              <a:t>C4</a:t>
            </a:r>
            <a:r>
              <a:rPr lang="zh-CN" altLang="en-US" dirty="0" smtClean="0"/>
              <a:t>在所有任务上的表现都比</a:t>
            </a:r>
            <a:r>
              <a:rPr lang="en-US" altLang="zh-CN" dirty="0" smtClean="0"/>
              <a:t>C4 unfiltered</a:t>
            </a:r>
            <a:r>
              <a:rPr lang="zh-CN" altLang="en-US" dirty="0" smtClean="0"/>
              <a:t>数据集要好，而且在</a:t>
            </a:r>
            <a:r>
              <a:rPr lang="en-US" altLang="zh-CN" dirty="0" smtClean="0"/>
              <a:t>GLUE</a:t>
            </a:r>
            <a:r>
              <a:rPr lang="zh-CN" altLang="en-US" dirty="0" smtClean="0"/>
              <a:t>和</a:t>
            </a:r>
            <a:r>
              <a:rPr lang="en-US" altLang="zh-CN" dirty="0" err="1" smtClean="0"/>
              <a:t>SQuAD</a:t>
            </a:r>
            <a:r>
              <a:rPr lang="zh-CN" altLang="en-US" dirty="0" smtClean="0"/>
              <a:t>以及</a:t>
            </a:r>
            <a:r>
              <a:rPr lang="en-US" altLang="zh-CN" dirty="0" smtClean="0"/>
              <a:t>SGLUE</a:t>
            </a:r>
            <a:r>
              <a:rPr lang="zh-CN" altLang="en-US" dirty="0" smtClean="0"/>
              <a:t>上面要平均高两个点。</a:t>
            </a:r>
            <a:endParaRPr lang="en-US" altLang="zh-CN" dirty="0" smtClean="0"/>
          </a:p>
          <a:p>
            <a:endParaRPr lang="en-US" altLang="zh-CN" dirty="0" smtClean="0"/>
          </a:p>
          <a:p>
            <a:r>
              <a:rPr lang="zh-CN" altLang="en-US" dirty="0" smtClean="0"/>
              <a:t>因为很多工作都需要从新闻网站上提取数据，所以</a:t>
            </a:r>
            <a:r>
              <a:rPr lang="en-US" altLang="zh-CN" dirty="0" err="1" smtClean="0"/>
              <a:t>RealNews</a:t>
            </a:r>
            <a:r>
              <a:rPr lang="en-US" altLang="zh-CN" dirty="0" smtClean="0"/>
              <a:t>-like</a:t>
            </a:r>
            <a:r>
              <a:rPr lang="zh-CN" altLang="en-US" dirty="0" smtClean="0"/>
              <a:t>这个数据集是对</a:t>
            </a:r>
            <a:r>
              <a:rPr lang="en-US" altLang="zh-CN" dirty="0" smtClean="0"/>
              <a:t>C4</a:t>
            </a:r>
            <a:r>
              <a:rPr lang="zh-CN" altLang="en-US" dirty="0" smtClean="0"/>
              <a:t>数据集再次进行过滤，得到仅包含在</a:t>
            </a:r>
            <a:r>
              <a:rPr lang="en-US" altLang="zh-CN" dirty="0" err="1" smtClean="0"/>
              <a:t>RealNews</a:t>
            </a:r>
            <a:r>
              <a:rPr lang="zh-CN" altLang="en-US" dirty="0" smtClean="0"/>
              <a:t>这个数据集中出现的文本，由这些文本构成了</a:t>
            </a:r>
            <a:r>
              <a:rPr lang="en-US" altLang="zh-CN" dirty="0" err="1" smtClean="0"/>
              <a:t>RealNEWs</a:t>
            </a:r>
            <a:r>
              <a:rPr lang="en-US" altLang="zh-CN" dirty="0" smtClean="0"/>
              <a:t>-like</a:t>
            </a:r>
            <a:r>
              <a:rPr lang="zh-CN" altLang="en-US" dirty="0" smtClean="0"/>
              <a:t>。</a:t>
            </a:r>
            <a:endParaRPr lang="en-US" altLang="zh-CN" dirty="0" smtClean="0"/>
          </a:p>
          <a:p>
            <a:endParaRPr lang="en-US" altLang="zh-CN" dirty="0" smtClean="0"/>
          </a:p>
          <a:p>
            <a:r>
              <a:rPr lang="en-US" altLang="zh-CN" dirty="0" err="1" smtClean="0"/>
              <a:t>WebText</a:t>
            </a:r>
            <a:r>
              <a:rPr lang="en-US" altLang="zh-CN" dirty="0" smtClean="0"/>
              <a:t>-like</a:t>
            </a:r>
            <a:r>
              <a:rPr lang="zh-CN" altLang="en-US" dirty="0" smtClean="0"/>
              <a:t>也是类似，就是只包含从网页上获取到的文本。</a:t>
            </a:r>
            <a:endParaRPr lang="en-US" altLang="zh-CN" dirty="0" smtClean="0"/>
          </a:p>
          <a:p>
            <a:r>
              <a:rPr lang="en-US" altLang="zh-CN" dirty="0" smtClean="0"/>
              <a:t>Wikipedia</a:t>
            </a:r>
            <a:r>
              <a:rPr lang="zh-CN" altLang="en-US" dirty="0" smtClean="0"/>
              <a:t>就是从维基百科上面得到的文本。</a:t>
            </a:r>
            <a:endParaRPr lang="en-US" altLang="zh-CN" dirty="0" smtClean="0"/>
          </a:p>
          <a:p>
            <a:r>
              <a:rPr lang="en-US" altLang="zh-CN" dirty="0" err="1" smtClean="0"/>
              <a:t>Wikipdeia+TBC</a:t>
            </a:r>
            <a:r>
              <a:rPr lang="zh-CN" altLang="en-US" dirty="0" smtClean="0"/>
              <a:t>：这个数据集就是包括了从维基百科上面以及ｅＢｏｏｋｓ上面得到的文本。</a:t>
            </a:r>
            <a:endParaRPr lang="en-US" altLang="zh-CN"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35</a:t>
            </a:fld>
            <a:endParaRPr lang="zh-CN" altLang="en-US"/>
          </a:p>
        </p:txBody>
      </p:sp>
    </p:spTree>
    <p:extLst>
      <p:ext uri="{BB962C8B-B14F-4D97-AF65-F5344CB8AC3E}">
        <p14:creationId xmlns:p14="http://schemas.microsoft.com/office/powerpoint/2010/main" val="1032205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en-US" altLang="zh-CN" dirty="0" smtClean="0"/>
              <a:t>T</a:t>
            </a:r>
            <a:r>
              <a:rPr lang="zh-CN" altLang="en-US" dirty="0" smtClean="0"/>
              <a:t>５这个模型它使用的</a:t>
            </a:r>
            <a:r>
              <a:rPr lang="en-US" altLang="zh-CN" dirty="0" smtClean="0"/>
              <a:t>C</a:t>
            </a:r>
            <a:r>
              <a:rPr lang="zh-CN" altLang="en-US" dirty="0" smtClean="0"/>
              <a:t>４数据集是非常大的，大量的数据集可以让模型在预训练阶段不会用到重复的数据，但是作者想知道，在预训练阶段，重复的样本对下游任务的影响是怎样的，是会有利还是有害呢。为了测试重复样本的影响，就在</a:t>
            </a:r>
            <a:r>
              <a:rPr lang="en-US" altLang="zh-CN" dirty="0" smtClean="0"/>
              <a:t>C</a:t>
            </a:r>
            <a:r>
              <a:rPr lang="zh-CN" altLang="en-US" dirty="0" smtClean="0"/>
              <a:t>４数据集里面选取不同大小的数据集，然后对他们的结果进行比较，分别选取大小为全体数据集，包含２的２９次方个</a:t>
            </a:r>
            <a:r>
              <a:rPr lang="en-US" altLang="zh-CN" dirty="0" smtClean="0"/>
              <a:t>token</a:t>
            </a:r>
            <a:r>
              <a:rPr lang="zh-CN" altLang="en-US" dirty="0" smtClean="0"/>
              <a:t>的数据集，包含２的２７次方个</a:t>
            </a:r>
            <a:r>
              <a:rPr lang="en-US" altLang="zh-CN" dirty="0" smtClean="0"/>
              <a:t>token</a:t>
            </a:r>
            <a:r>
              <a:rPr lang="zh-CN" altLang="en-US" dirty="0" smtClean="0"/>
              <a:t>的数据集，包含２的２５次方的数据集，以及包含２的２３次方个</a:t>
            </a:r>
            <a:r>
              <a:rPr lang="en-US" altLang="zh-CN" dirty="0" smtClean="0"/>
              <a:t>token</a:t>
            </a:r>
            <a:r>
              <a:rPr lang="zh-CN" altLang="en-US" dirty="0" smtClean="0"/>
              <a:t>的数据集。为了让模型可以看到同样多的</a:t>
            </a:r>
            <a:r>
              <a:rPr lang="en-US" altLang="zh-CN" dirty="0" smtClean="0"/>
              <a:t>token</a:t>
            </a:r>
            <a:r>
              <a:rPr lang="zh-CN" altLang="en-US" dirty="0" smtClean="0"/>
              <a:t>，对所有数据集重复的次数分别为６４次，</a:t>
            </a:r>
            <a:r>
              <a:rPr lang="en-US" altLang="zh-CN" dirty="0" smtClean="0"/>
              <a:t>256</a:t>
            </a:r>
            <a:r>
              <a:rPr lang="zh-CN" altLang="en-US" dirty="0" smtClean="0"/>
              <a:t>次，</a:t>
            </a:r>
            <a:r>
              <a:rPr lang="en-US" altLang="zh-CN" dirty="0" smtClean="0"/>
              <a:t>1024</a:t>
            </a:r>
            <a:r>
              <a:rPr lang="zh-CN" altLang="en-US" dirty="0" smtClean="0"/>
              <a:t>次和</a:t>
            </a:r>
            <a:r>
              <a:rPr lang="en-US" altLang="zh-CN" dirty="0" smtClean="0"/>
              <a:t>4096</a:t>
            </a:r>
            <a:r>
              <a:rPr lang="zh-CN" altLang="en-US" dirty="0" smtClean="0"/>
              <a:t>次</a:t>
            </a:r>
            <a:r>
              <a:rPr lang="en-US" altLang="zh-CN" dirty="0" smtClean="0"/>
              <a:t>.</a:t>
            </a:r>
            <a:r>
              <a:rPr lang="zh-CN" altLang="en-US" dirty="0" smtClean="0"/>
              <a:t>从这个表和这个图可以看出来，数据集大小见效的话，模型的性能也会降低，可能是因为对于小的数据集，在于训练的过程中，模型记住了这些数据。</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36</a:t>
            </a:fld>
            <a:endParaRPr lang="zh-CN" altLang="en-US"/>
          </a:p>
        </p:txBody>
      </p:sp>
    </p:spTree>
    <p:extLst>
      <p:ext uri="{BB962C8B-B14F-4D97-AF65-F5344CB8AC3E}">
        <p14:creationId xmlns:p14="http://schemas.microsoft.com/office/powerpoint/2010/main" val="3554239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37</a:t>
            </a:fld>
            <a:endParaRPr lang="zh-CN" altLang="en-US"/>
          </a:p>
        </p:txBody>
      </p:sp>
    </p:spTree>
    <p:extLst>
      <p:ext uri="{BB962C8B-B14F-4D97-AF65-F5344CB8AC3E}">
        <p14:creationId xmlns:p14="http://schemas.microsoft.com/office/powerpoint/2010/main" val="501810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38</a:t>
            </a:fld>
            <a:endParaRPr lang="zh-CN" altLang="en-US"/>
          </a:p>
        </p:txBody>
      </p:sp>
    </p:spTree>
    <p:extLst>
      <p:ext uri="{BB962C8B-B14F-4D97-AF65-F5344CB8AC3E}">
        <p14:creationId xmlns:p14="http://schemas.microsoft.com/office/powerpoint/2010/main" val="848356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这篇模型的</a:t>
            </a:r>
            <a:r>
              <a:rPr lang="en-US" altLang="zh-CN" dirty="0" smtClean="0"/>
              <a:t>baseline</a:t>
            </a:r>
            <a:r>
              <a:rPr lang="zh-CN" altLang="en-US" dirty="0" smtClean="0"/>
              <a:t>是在一个无监督的任务上进行预训练，然后分别在不同的任务上进行</a:t>
            </a:r>
            <a:r>
              <a:rPr lang="en-US" altLang="zh-CN" dirty="0" smtClean="0"/>
              <a:t>fine-tuning</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39</a:t>
            </a:fld>
            <a:endParaRPr lang="zh-CN" altLang="en-US"/>
          </a:p>
        </p:txBody>
      </p:sp>
    </p:spTree>
    <p:extLst>
      <p:ext uri="{BB962C8B-B14F-4D97-AF65-F5344CB8AC3E}">
        <p14:creationId xmlns:p14="http://schemas.microsoft.com/office/powerpoint/2010/main" val="937151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还有另一种方法叫做</a:t>
            </a:r>
            <a:r>
              <a:rPr lang="en-US" altLang="zh-CN" dirty="0" smtClean="0"/>
              <a:t>multi-task learning</a:t>
            </a:r>
            <a:r>
              <a:rPr lang="zh-CN" altLang="en-US" dirty="0" smtClean="0"/>
              <a:t>，这个模型是一次在一个模型上训练多个任务，这个方法的目标是，训练一个模型，这个模型可以同时执行多个任务，也就是说这个模型和他的大部分参数在所有任务中都是共享的。</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40</a:t>
            </a:fld>
            <a:endParaRPr lang="zh-CN" altLang="en-US"/>
          </a:p>
        </p:txBody>
      </p:sp>
    </p:spTree>
    <p:extLst>
      <p:ext uri="{BB962C8B-B14F-4D97-AF65-F5344CB8AC3E}">
        <p14:creationId xmlns:p14="http://schemas.microsoft.com/office/powerpoint/2010/main" val="2116146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作者就放宽</a:t>
            </a:r>
            <a:r>
              <a:rPr lang="en-US" altLang="zh-CN" dirty="0" smtClean="0"/>
              <a:t>multi-task training</a:t>
            </a:r>
            <a:r>
              <a:rPr lang="zh-CN" altLang="en-US" dirty="0" smtClean="0"/>
              <a:t>的目标，他想要，就是，一次训练多个任务，但是最后会分别给每一个任务在分配可以让这个任务表现最优的参数，就类似于进行多任务的预训练，然后再每一个单独的任务上在进行微调。</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41</a:t>
            </a:fld>
            <a:endParaRPr lang="zh-CN" altLang="en-US"/>
          </a:p>
        </p:txBody>
      </p:sp>
    </p:spTree>
    <p:extLst>
      <p:ext uri="{BB962C8B-B14F-4D97-AF65-F5344CB8AC3E}">
        <p14:creationId xmlns:p14="http://schemas.microsoft.com/office/powerpoint/2010/main" val="247405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为了指定模型应该执行什么任务，也在原始的输入序列上增加了一个任务指定前缀。</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就比如上面这个，英语翻德语的例子，他就会再</a:t>
            </a:r>
            <a:r>
              <a:rPr lang="en-US" altLang="zh-CN" sz="1200" kern="1200" dirty="0" smtClean="0">
                <a:solidFill>
                  <a:schemeClr val="tx1"/>
                </a:solidFill>
                <a:effectLst/>
                <a:latin typeface="+mn-lt"/>
                <a:ea typeface="+mn-ea"/>
                <a:cs typeface="+mn-cs"/>
              </a:rPr>
              <a:t>this is good </a:t>
            </a:r>
            <a:r>
              <a:rPr lang="zh-CN" altLang="en-US" sz="1200" kern="1200" dirty="0" smtClean="0">
                <a:solidFill>
                  <a:schemeClr val="tx1"/>
                </a:solidFill>
                <a:effectLst/>
                <a:latin typeface="+mn-lt"/>
                <a:ea typeface="+mn-ea"/>
                <a:cs typeface="+mn-cs"/>
              </a:rPr>
              <a:t>前面加上任务指定的</a:t>
            </a:r>
            <a:r>
              <a:rPr lang="en-US" altLang="zh-CN" sz="1200" kern="1200" dirty="0" smtClean="0">
                <a:solidFill>
                  <a:schemeClr val="tx1"/>
                </a:solidFill>
                <a:effectLst/>
                <a:latin typeface="+mn-lt"/>
                <a:ea typeface="+mn-ea"/>
                <a:cs typeface="+mn-cs"/>
              </a:rPr>
              <a:t>prefix</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translate English to </a:t>
            </a:r>
            <a:r>
              <a:rPr lang="en-US" altLang="zh-CN" sz="1200" kern="1200" dirty="0" err="1" smtClean="0">
                <a:solidFill>
                  <a:schemeClr val="tx1"/>
                </a:solidFill>
                <a:effectLst/>
                <a:latin typeface="+mn-lt"/>
                <a:ea typeface="+mn-ea"/>
                <a:cs typeface="+mn-cs"/>
              </a:rPr>
              <a:t>german</a:t>
            </a:r>
            <a:r>
              <a:rPr lang="zh-CN" altLang="en-US" sz="1200" kern="1200" dirty="0" smtClean="0">
                <a:solidFill>
                  <a:schemeClr val="tx1"/>
                </a:solidFill>
                <a:effectLst/>
                <a:latin typeface="+mn-lt"/>
                <a:ea typeface="+mn-ea"/>
                <a:cs typeface="+mn-cs"/>
              </a:rPr>
              <a:t>，他的结果就是右边绿色的那个。</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下面这个</a:t>
            </a:r>
            <a:r>
              <a:rPr lang="en-US" altLang="zh-CN" sz="1200" kern="1200" dirty="0" smtClean="0">
                <a:solidFill>
                  <a:schemeClr val="tx1"/>
                </a:solidFill>
                <a:effectLst/>
                <a:latin typeface="+mn-lt"/>
                <a:ea typeface="+mn-ea"/>
                <a:cs typeface="+mn-cs"/>
              </a:rPr>
              <a:t>STS-B</a:t>
            </a:r>
            <a:r>
              <a:rPr lang="zh-CN" altLang="en-US" sz="1200" kern="1200" dirty="0" smtClean="0">
                <a:solidFill>
                  <a:schemeClr val="tx1"/>
                </a:solidFill>
                <a:effectLst/>
                <a:latin typeface="+mn-lt"/>
                <a:ea typeface="+mn-ea"/>
                <a:cs typeface="+mn-cs"/>
              </a:rPr>
              <a:t>，他是一个回归任务，判断句子之间的相似度，正常她可能是输出一个数值</a:t>
            </a:r>
            <a:r>
              <a:rPr lang="en-US" altLang="zh-CN" sz="1200" kern="1200" dirty="0" smtClean="0">
                <a:solidFill>
                  <a:schemeClr val="tx1"/>
                </a:solidFill>
                <a:effectLst/>
                <a:latin typeface="+mn-lt"/>
                <a:ea typeface="+mn-ea"/>
                <a:cs typeface="+mn-cs"/>
              </a:rPr>
              <a:t>3.8</a:t>
            </a:r>
            <a:r>
              <a:rPr lang="zh-CN" altLang="en-US" sz="1200" kern="1200" dirty="0" smtClean="0">
                <a:solidFill>
                  <a:schemeClr val="tx1"/>
                </a:solidFill>
                <a:effectLst/>
                <a:latin typeface="+mn-lt"/>
                <a:ea typeface="+mn-ea"/>
                <a:cs typeface="+mn-cs"/>
              </a:rPr>
              <a:t>，但是因为是在</a:t>
            </a:r>
            <a:r>
              <a:rPr lang="en-US" altLang="zh-CN" sz="1200" kern="1200" dirty="0" smtClean="0">
                <a:solidFill>
                  <a:schemeClr val="tx1"/>
                </a:solidFill>
                <a:effectLst/>
                <a:latin typeface="+mn-lt"/>
                <a:ea typeface="+mn-ea"/>
                <a:cs typeface="+mn-cs"/>
              </a:rPr>
              <a:t>T5</a:t>
            </a:r>
            <a:r>
              <a:rPr lang="zh-CN" altLang="en-US" sz="1200" kern="1200" dirty="0" smtClean="0">
                <a:solidFill>
                  <a:schemeClr val="tx1"/>
                </a:solidFill>
                <a:effectLst/>
                <a:latin typeface="+mn-lt"/>
                <a:ea typeface="+mn-ea"/>
                <a:cs typeface="+mn-cs"/>
              </a:rPr>
              <a:t>模型上，要求输出也是</a:t>
            </a:r>
            <a:r>
              <a:rPr lang="en-US" altLang="zh-CN" sz="1200" kern="1200" dirty="0" smtClean="0">
                <a:solidFill>
                  <a:schemeClr val="tx1"/>
                </a:solidFill>
                <a:effectLst/>
                <a:latin typeface="+mn-lt"/>
                <a:ea typeface="+mn-ea"/>
                <a:cs typeface="+mn-cs"/>
              </a:rPr>
              <a:t>text</a:t>
            </a:r>
            <a:r>
              <a:rPr lang="zh-CN" altLang="en-US" sz="1200" kern="1200" dirty="0" smtClean="0">
                <a:solidFill>
                  <a:schemeClr val="tx1"/>
                </a:solidFill>
                <a:effectLst/>
                <a:latin typeface="+mn-lt"/>
                <a:ea typeface="+mn-ea"/>
                <a:cs typeface="+mn-cs"/>
              </a:rPr>
              <a:t>文本格式，所以就会输出文本形式的</a:t>
            </a:r>
            <a:r>
              <a:rPr lang="en-US" altLang="zh-CN" sz="1200" kern="1200" dirty="0" smtClean="0">
                <a:solidFill>
                  <a:schemeClr val="tx1"/>
                </a:solidFill>
                <a:effectLst/>
                <a:latin typeface="+mn-lt"/>
                <a:ea typeface="+mn-ea"/>
                <a:cs typeface="+mn-cs"/>
              </a:rPr>
              <a:t>3.8</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也就是有一些任务可能并不是直接就是</a:t>
            </a:r>
            <a:r>
              <a:rPr lang="en-US" altLang="zh-CN" sz="1200" kern="1200" dirty="0" smtClean="0">
                <a:solidFill>
                  <a:schemeClr val="tx1"/>
                </a:solidFill>
                <a:effectLst/>
                <a:latin typeface="+mn-lt"/>
                <a:ea typeface="+mn-ea"/>
                <a:cs typeface="+mn-cs"/>
              </a:rPr>
              <a:t>text-to-text</a:t>
            </a:r>
            <a:r>
              <a:rPr lang="zh-CN" altLang="en-US" sz="1200" kern="1200" dirty="0" smtClean="0">
                <a:solidFill>
                  <a:schemeClr val="tx1"/>
                </a:solidFill>
                <a:effectLst/>
                <a:latin typeface="+mn-lt"/>
                <a:ea typeface="+mn-ea"/>
                <a:cs typeface="+mn-cs"/>
              </a:rPr>
              <a:t>形式的，需要对他的输入或者输出进行修改，让他适用于这个模型。</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6</a:t>
            </a:fld>
            <a:endParaRPr lang="zh-CN" altLang="en-US"/>
          </a:p>
        </p:txBody>
      </p:sp>
    </p:spTree>
    <p:extLst>
      <p:ext uri="{BB962C8B-B14F-4D97-AF65-F5344CB8AC3E}">
        <p14:creationId xmlns:p14="http://schemas.microsoft.com/office/powerpoint/2010/main" val="730031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这种叫做</a:t>
            </a:r>
            <a:r>
              <a:rPr lang="en-US" altLang="zh-CN" dirty="0" smtClean="0"/>
              <a:t>leave-one-out</a:t>
            </a:r>
            <a:r>
              <a:rPr lang="zh-CN" altLang="en-US" dirty="0" smtClean="0"/>
              <a:t>的多任务训练方式，就是如果要把这个模型应用于任务</a:t>
            </a:r>
            <a:r>
              <a:rPr lang="en-US" altLang="zh-CN" dirty="0" smtClean="0"/>
              <a:t>B</a:t>
            </a:r>
            <a:r>
              <a:rPr lang="zh-CN" altLang="en-US" dirty="0" smtClean="0"/>
              <a:t>，那再预训练阶段，就不把任务</a:t>
            </a:r>
            <a:r>
              <a:rPr lang="en-US" altLang="zh-CN" dirty="0" smtClean="0"/>
              <a:t>B</a:t>
            </a:r>
            <a:r>
              <a:rPr lang="zh-CN" altLang="en-US" dirty="0" smtClean="0"/>
              <a:t>放在预训练的过程中去。</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42</a:t>
            </a:fld>
            <a:endParaRPr lang="zh-CN" altLang="en-US"/>
          </a:p>
        </p:txBody>
      </p:sp>
    </p:spTree>
    <p:extLst>
      <p:ext uri="{BB962C8B-B14F-4D97-AF65-F5344CB8AC3E}">
        <p14:creationId xmlns:p14="http://schemas.microsoft.com/office/powerpoint/2010/main" val="1185796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最后一种是子监督的多任务预训练，这种方法和</a:t>
            </a:r>
            <a:r>
              <a:rPr lang="en-US" altLang="zh-CN" dirty="0" smtClean="0"/>
              <a:t>multi-task </a:t>
            </a:r>
            <a:r>
              <a:rPr lang="en-US" altLang="zh-CN" dirty="0" err="1" smtClean="0"/>
              <a:t>training+fine-tuning</a:t>
            </a:r>
            <a:r>
              <a:rPr lang="zh-CN" altLang="en-US" dirty="0" smtClean="0"/>
              <a:t>的区别就是，再预训练过程中，没有无监督的部分了。</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43</a:t>
            </a:fld>
            <a:endParaRPr lang="zh-CN" altLang="en-US"/>
          </a:p>
        </p:txBody>
      </p:sp>
    </p:spTree>
    <p:extLst>
      <p:ext uri="{BB962C8B-B14F-4D97-AF65-F5344CB8AC3E}">
        <p14:creationId xmlns:p14="http://schemas.microsoft.com/office/powerpoint/2010/main" val="3640323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下面是这几个训练策略在不同下游任务上的表现。可以看到</a:t>
            </a:r>
            <a:r>
              <a:rPr lang="en-US" altLang="zh-CN" dirty="0" smtClean="0"/>
              <a:t>multi-task </a:t>
            </a:r>
            <a:r>
              <a:rPr lang="en-US" altLang="zh-CN" dirty="0" err="1" smtClean="0"/>
              <a:t>pre-training+fine-tuning</a:t>
            </a:r>
            <a:r>
              <a:rPr lang="zh-CN" altLang="en-US" dirty="0" smtClean="0"/>
              <a:t>的方法性能和无监督的预训练加微调的方法性能差不多。但是子监督多任务的训练模型除了在翻译任务上表现较好外，在其它任务上都表现较差。</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44</a:t>
            </a:fld>
            <a:endParaRPr lang="zh-CN" altLang="en-US"/>
          </a:p>
        </p:txBody>
      </p:sp>
    </p:spTree>
    <p:extLst>
      <p:ext uri="{BB962C8B-B14F-4D97-AF65-F5344CB8AC3E}">
        <p14:creationId xmlns:p14="http://schemas.microsoft.com/office/powerpoint/2010/main" val="997258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最后，还建立了不同大小的</a:t>
            </a:r>
            <a:r>
              <a:rPr lang="en-US" altLang="zh-CN" dirty="0" smtClean="0"/>
              <a:t>T5</a:t>
            </a:r>
            <a:r>
              <a:rPr lang="zh-CN" altLang="en-US" dirty="0" smtClean="0"/>
              <a:t>模型，他们的参数从</a:t>
            </a:r>
            <a:r>
              <a:rPr lang="en-US" altLang="zh-CN" dirty="0" smtClean="0"/>
              <a:t>60M</a:t>
            </a:r>
            <a:r>
              <a:rPr lang="zh-CN" altLang="en-US" dirty="0" smtClean="0"/>
              <a:t>增加到</a:t>
            </a:r>
            <a:r>
              <a:rPr lang="en-US" altLang="zh-CN" dirty="0" smtClean="0"/>
              <a:t>11B</a:t>
            </a:r>
            <a:r>
              <a:rPr lang="zh-CN" altLang="en-US" dirty="0" smtClean="0"/>
              <a:t>，但从他们在下游任务上的表现可以看出来，大模型可以有效提升模型的性能。</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45</a:t>
            </a:fld>
            <a:endParaRPr lang="zh-CN" altLang="en-US"/>
          </a:p>
        </p:txBody>
      </p:sp>
    </p:spTree>
    <p:extLst>
      <p:ext uri="{BB962C8B-B14F-4D97-AF65-F5344CB8AC3E}">
        <p14:creationId xmlns:p14="http://schemas.microsoft.com/office/powerpoint/2010/main" val="3199330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下面就是</a:t>
            </a:r>
            <a:r>
              <a:rPr lang="en-US" altLang="zh-CN" dirty="0" smtClean="0"/>
              <a:t>T5</a:t>
            </a:r>
            <a:r>
              <a:rPr lang="zh-CN" altLang="en-US" dirty="0" smtClean="0"/>
              <a:t>模型的几个变体。第一个是</a:t>
            </a:r>
            <a:r>
              <a:rPr lang="en-US" altLang="zh-CN" dirty="0" smtClean="0"/>
              <a:t>BART</a:t>
            </a:r>
            <a:r>
              <a:rPr lang="zh-CN" altLang="en-US" dirty="0" smtClean="0"/>
              <a:t>模型。</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46</a:t>
            </a:fld>
            <a:endParaRPr lang="zh-CN" altLang="en-US"/>
          </a:p>
        </p:txBody>
      </p:sp>
    </p:spTree>
    <p:extLst>
      <p:ext uri="{BB962C8B-B14F-4D97-AF65-F5344CB8AC3E}">
        <p14:creationId xmlns:p14="http://schemas.microsoft.com/office/powerpoint/2010/main" val="798030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BART </a:t>
            </a:r>
            <a:r>
              <a:rPr lang="zh-CN" altLang="en-US" dirty="0" smtClean="0"/>
              <a:t>模型实际上是一个降噪自编码器加上一个</a:t>
            </a:r>
            <a:r>
              <a:rPr lang="en-US" altLang="zh-CN" dirty="0" err="1" smtClean="0"/>
              <a:t>seq</a:t>
            </a:r>
            <a:r>
              <a:rPr lang="en-US" altLang="zh-CN" dirty="0" smtClean="0"/>
              <a:t>-to-</a:t>
            </a:r>
            <a:r>
              <a:rPr lang="en-US" altLang="zh-CN" dirty="0" err="1" smtClean="0"/>
              <a:t>seq</a:t>
            </a:r>
            <a:r>
              <a:rPr lang="zh-CN" altLang="en-US" dirty="0" smtClean="0"/>
              <a:t>模型组成的。</a:t>
            </a:r>
            <a:r>
              <a:rPr lang="en-US" altLang="zh-CN" dirty="0" smtClean="0"/>
              <a:t>BART</a:t>
            </a:r>
            <a:r>
              <a:rPr lang="zh-CN" altLang="en-US" dirty="0" smtClean="0"/>
              <a:t>模型最大的有点在于，他的降噪灵活性是很高的。这两点讲分别在后面的</a:t>
            </a:r>
            <a:r>
              <a:rPr lang="en-US" altLang="zh-CN" dirty="0" err="1" smtClean="0"/>
              <a:t>ppt</a:t>
            </a:r>
            <a:r>
              <a:rPr lang="zh-CN" altLang="en-US" dirty="0" smtClean="0"/>
              <a:t>里面介绍。</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47</a:t>
            </a:fld>
            <a:endParaRPr lang="zh-CN" altLang="en-US"/>
          </a:p>
        </p:txBody>
      </p:sp>
    </p:spTree>
    <p:extLst>
      <p:ext uri="{BB962C8B-B14F-4D97-AF65-F5344CB8AC3E}">
        <p14:creationId xmlns:p14="http://schemas.microsoft.com/office/powerpoint/2010/main" val="3601761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a:t>
            </a:r>
            <a:r>
              <a:rPr lang="en-US" altLang="zh-CN" dirty="0" smtClean="0"/>
              <a:t>BART </a:t>
            </a:r>
            <a:r>
              <a:rPr lang="zh-CN" altLang="en-US" dirty="0" smtClean="0"/>
              <a:t>模型架构，前面说到，</a:t>
            </a:r>
            <a:r>
              <a:rPr lang="en-US" altLang="zh-CN" dirty="0" smtClean="0"/>
              <a:t>BART</a:t>
            </a:r>
            <a:r>
              <a:rPr lang="zh-CN" altLang="en-US" dirty="0" smtClean="0"/>
              <a:t>他是一个一个降噪自编码器加上一个</a:t>
            </a:r>
            <a:r>
              <a:rPr lang="en-US" altLang="zh-CN" dirty="0" err="1" smtClean="0"/>
              <a:t>seq</a:t>
            </a:r>
            <a:r>
              <a:rPr lang="en-US" altLang="zh-CN" dirty="0" smtClean="0"/>
              <a:t>-to-</a:t>
            </a:r>
            <a:r>
              <a:rPr lang="en-US" altLang="zh-CN" dirty="0" err="1" smtClean="0"/>
              <a:t>seq</a:t>
            </a:r>
            <a:r>
              <a:rPr lang="zh-CN" altLang="en-US" dirty="0" smtClean="0"/>
              <a:t>模型组成的。上次讨论班就提到</a:t>
            </a:r>
            <a:r>
              <a:rPr lang="en-US" altLang="zh-CN" dirty="0" smtClean="0"/>
              <a:t>BERT</a:t>
            </a:r>
            <a:r>
              <a:rPr lang="zh-CN" altLang="en-US" dirty="0" smtClean="0"/>
              <a:t>他的结构就是一个双向的自编码器，而</a:t>
            </a:r>
            <a:r>
              <a:rPr lang="en-US" altLang="zh-CN" dirty="0" smtClean="0"/>
              <a:t>GPT</a:t>
            </a:r>
            <a:r>
              <a:rPr lang="zh-CN" altLang="en-US" dirty="0" smtClean="0"/>
              <a:t>则是一个从左到右的自回归模型，从这个图上面来看，</a:t>
            </a:r>
            <a:r>
              <a:rPr lang="en-US" altLang="zh-CN" dirty="0" smtClean="0"/>
              <a:t>BART</a:t>
            </a:r>
            <a:r>
              <a:rPr lang="zh-CN" altLang="en-US" dirty="0" smtClean="0"/>
              <a:t>模型就相当于是由</a:t>
            </a:r>
            <a:r>
              <a:rPr lang="en-US" altLang="zh-CN" dirty="0" smtClean="0"/>
              <a:t>BERT</a:t>
            </a:r>
            <a:r>
              <a:rPr lang="zh-CN" altLang="en-US" dirty="0" smtClean="0"/>
              <a:t>模型和</a:t>
            </a:r>
            <a:r>
              <a:rPr lang="en-US" altLang="zh-CN" dirty="0" smtClean="0"/>
              <a:t>GPT</a:t>
            </a:r>
            <a:r>
              <a:rPr lang="zh-CN" altLang="en-US" dirty="0" smtClean="0"/>
              <a:t>模型拼接起来的一个模型。在训练阶段，他在</a:t>
            </a:r>
            <a:r>
              <a:rPr lang="en-US" altLang="zh-CN" dirty="0" smtClean="0"/>
              <a:t>encoder</a:t>
            </a:r>
            <a:r>
              <a:rPr lang="zh-CN" altLang="en-US" dirty="0" smtClean="0"/>
              <a:t>中的输入可以是被任意噪声形式打乱的文本，打乱的文本会在双向自编码器中进行编码，然后再自回归的</a:t>
            </a:r>
            <a:r>
              <a:rPr lang="en-US" altLang="zh-CN" dirty="0" smtClean="0"/>
              <a:t>decoder</a:t>
            </a:r>
            <a:r>
              <a:rPr lang="zh-CN" altLang="en-US" dirty="0" smtClean="0"/>
              <a:t>部分，生成原始的句子。但是再微调阶段，他再</a:t>
            </a:r>
            <a:r>
              <a:rPr lang="en-US" altLang="zh-CN" dirty="0" smtClean="0"/>
              <a:t>encoder</a:t>
            </a:r>
            <a:r>
              <a:rPr lang="zh-CN" altLang="en-US" dirty="0" smtClean="0"/>
              <a:t>和</a:t>
            </a:r>
            <a:r>
              <a:rPr lang="en-US" altLang="zh-CN" dirty="0" smtClean="0"/>
              <a:t>decoder</a:t>
            </a:r>
            <a:r>
              <a:rPr lang="zh-CN" altLang="en-US" dirty="0" smtClean="0"/>
              <a:t>的输入都是未经打乱的文档。</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48</a:t>
            </a:fld>
            <a:endParaRPr lang="zh-CN" altLang="en-US"/>
          </a:p>
        </p:txBody>
      </p:sp>
    </p:spTree>
    <p:extLst>
      <p:ext uri="{BB962C8B-B14F-4D97-AF65-F5344CB8AC3E}">
        <p14:creationId xmlns:p14="http://schemas.microsoft.com/office/powerpoint/2010/main" val="4129204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BART</a:t>
            </a:r>
            <a:r>
              <a:rPr lang="zh-CN" altLang="en-US" dirty="0" smtClean="0"/>
              <a:t>最主要的优势就是，他灵活的</a:t>
            </a:r>
            <a:r>
              <a:rPr lang="en-US" altLang="zh-CN" dirty="0" smtClean="0"/>
              <a:t>corrupt</a:t>
            </a:r>
            <a:r>
              <a:rPr lang="en-US" altLang="zh-CN" baseline="0" dirty="0" smtClean="0"/>
              <a:t> </a:t>
            </a:r>
            <a:r>
              <a:rPr lang="zh-CN" altLang="en-US" baseline="0" dirty="0" smtClean="0"/>
              <a:t>方式，就是它可以使用任何的</a:t>
            </a:r>
            <a:r>
              <a:rPr lang="en-US" altLang="zh-CN" baseline="0" dirty="0" smtClean="0"/>
              <a:t>document corruption</a:t>
            </a:r>
            <a:r>
              <a:rPr lang="zh-CN" altLang="en-US" baseline="0" dirty="0" smtClean="0"/>
              <a:t>方式。</a:t>
            </a:r>
            <a:r>
              <a:rPr lang="zh-CN" altLang="en-US" dirty="0" smtClean="0"/>
              <a:t>但在</a:t>
            </a:r>
            <a:r>
              <a:rPr lang="en-US" altLang="zh-CN" dirty="0" smtClean="0"/>
              <a:t>BART</a:t>
            </a:r>
            <a:r>
              <a:rPr lang="zh-CN" altLang="en-US" dirty="0" smtClean="0"/>
              <a:t>之前的降噪自编码器，都是采用特定的噪声策略。</a:t>
            </a:r>
            <a:endParaRPr lang="en-US" altLang="zh-CN" dirty="0" smtClean="0"/>
          </a:p>
          <a:p>
            <a:endParaRPr lang="en-US" altLang="zh-CN" dirty="0" smtClean="0"/>
          </a:p>
          <a:p>
            <a:r>
              <a:rPr lang="zh-CN" altLang="en-US" dirty="0" smtClean="0"/>
              <a:t>图上就展示了五种不同的</a:t>
            </a:r>
            <a:r>
              <a:rPr lang="en-US" altLang="zh-CN" dirty="0" smtClean="0"/>
              <a:t>noising</a:t>
            </a:r>
            <a:r>
              <a:rPr lang="zh-CN" altLang="en-US" dirty="0" smtClean="0"/>
              <a:t>方式。</a:t>
            </a:r>
            <a:endParaRPr lang="en-US" altLang="zh-CN" dirty="0" smtClean="0"/>
          </a:p>
          <a:p>
            <a:r>
              <a:rPr lang="zh-CN" altLang="en-US" dirty="0" smtClean="0"/>
              <a:t>这个蓝色部分包含两个句子，是原始的文本。</a:t>
            </a:r>
            <a:endParaRPr lang="en-US" altLang="zh-CN" dirty="0" smtClean="0"/>
          </a:p>
          <a:p>
            <a:r>
              <a:rPr lang="zh-CN" altLang="en-US" dirty="0" smtClean="0"/>
              <a:t>然后第一种方法是</a:t>
            </a:r>
            <a:r>
              <a:rPr lang="en-US" altLang="zh-CN" dirty="0" smtClean="0"/>
              <a:t>token Masking</a:t>
            </a:r>
            <a:r>
              <a:rPr lang="zh-CN" altLang="en-US" dirty="0" smtClean="0"/>
              <a:t>，类似于</a:t>
            </a:r>
            <a:r>
              <a:rPr lang="en-US" altLang="zh-CN" dirty="0" smtClean="0"/>
              <a:t>BERT</a:t>
            </a:r>
            <a:r>
              <a:rPr lang="zh-CN" altLang="en-US" dirty="0" smtClean="0"/>
              <a:t>，进行随机采样，然后用</a:t>
            </a:r>
            <a:r>
              <a:rPr lang="en-US" altLang="zh-CN" dirty="0" smtClean="0"/>
              <a:t>[mask]token</a:t>
            </a:r>
            <a:r>
              <a:rPr lang="zh-CN" altLang="en-US" dirty="0" smtClean="0"/>
              <a:t>进行替换。</a:t>
            </a:r>
            <a:endParaRPr lang="en-US" altLang="zh-CN" dirty="0" smtClean="0"/>
          </a:p>
          <a:p>
            <a:r>
              <a:rPr lang="zh-CN" altLang="en-US" dirty="0" smtClean="0"/>
              <a:t>第二种是下面这个</a:t>
            </a:r>
            <a:r>
              <a:rPr lang="en-US" altLang="zh-CN" dirty="0" smtClean="0"/>
              <a:t>token Deletion</a:t>
            </a:r>
            <a:r>
              <a:rPr lang="zh-CN" altLang="en-US" dirty="0" smtClean="0"/>
              <a:t>，这种方法跟</a:t>
            </a:r>
            <a:r>
              <a:rPr lang="en-US" altLang="zh-CN" dirty="0" smtClean="0"/>
              <a:t>token Masking</a:t>
            </a:r>
            <a:r>
              <a:rPr lang="en-US" altLang="zh-CN" baseline="0" dirty="0" smtClean="0"/>
              <a:t> </a:t>
            </a:r>
            <a:r>
              <a:rPr lang="zh-CN" altLang="en-US" baseline="0" dirty="0" smtClean="0"/>
              <a:t>比较类似，只不过他对随机采样的</a:t>
            </a:r>
            <a:r>
              <a:rPr lang="en-US" altLang="zh-CN" baseline="0" dirty="0" smtClean="0"/>
              <a:t>token</a:t>
            </a:r>
            <a:r>
              <a:rPr lang="zh-CN" altLang="en-US" baseline="0" dirty="0" smtClean="0"/>
              <a:t>是直接丢弃了，而不是用</a:t>
            </a:r>
            <a:r>
              <a:rPr lang="en-US" altLang="zh-CN" baseline="0" dirty="0" smtClean="0"/>
              <a:t>[mask]</a:t>
            </a:r>
            <a:r>
              <a:rPr lang="zh-CN" altLang="en-US" baseline="0" dirty="0" smtClean="0"/>
              <a:t>进行替换。</a:t>
            </a:r>
            <a:endParaRPr lang="en-US" altLang="zh-CN" baseline="0" dirty="0" smtClean="0"/>
          </a:p>
          <a:p>
            <a:r>
              <a:rPr lang="zh-CN" altLang="en-US" baseline="0" dirty="0" smtClean="0"/>
              <a:t>前面这两种，前面再将</a:t>
            </a:r>
            <a:r>
              <a:rPr lang="en-US" altLang="zh-CN" baseline="0" dirty="0" smtClean="0"/>
              <a:t>T5 </a:t>
            </a:r>
            <a:r>
              <a:rPr lang="zh-CN" altLang="en-US" baseline="0" dirty="0" smtClean="0"/>
              <a:t>的预训练目标的时候就已经有提到过了。</a:t>
            </a:r>
            <a:endParaRPr lang="en-US" altLang="zh-CN" baseline="0" dirty="0" smtClean="0"/>
          </a:p>
          <a:p>
            <a:r>
              <a:rPr lang="zh-CN" altLang="en-US" baseline="0" dirty="0" smtClean="0"/>
              <a:t>然后第三种是</a:t>
            </a:r>
            <a:r>
              <a:rPr lang="en-US" altLang="zh-CN" baseline="0" dirty="0" smtClean="0"/>
              <a:t>Text Infilling </a:t>
            </a:r>
            <a:r>
              <a:rPr lang="zh-CN" altLang="en-US" baseline="0" dirty="0" smtClean="0"/>
              <a:t>。这个方法是采样一些文本跨度，且这些跨度的长度是服从</a:t>
            </a:r>
            <a:r>
              <a:rPr lang="en-US" altLang="zh-CN" baseline="0" dirty="0" smtClean="0"/>
              <a:t>lambda</a:t>
            </a:r>
            <a:r>
              <a:rPr lang="zh-CN" altLang="en-US" baseline="0" dirty="0" smtClean="0"/>
              <a:t>为</a:t>
            </a:r>
            <a:r>
              <a:rPr lang="en-US" altLang="zh-CN" baseline="0" dirty="0" smtClean="0"/>
              <a:t>3</a:t>
            </a:r>
            <a:r>
              <a:rPr lang="zh-CN" altLang="en-US" baseline="0" dirty="0" smtClean="0"/>
              <a:t>的泊松分布的，将每一个文本跨度都用一个</a:t>
            </a:r>
            <a:r>
              <a:rPr lang="en-US" altLang="zh-CN" baseline="0" dirty="0" smtClean="0"/>
              <a:t>[mask]</a:t>
            </a:r>
            <a:r>
              <a:rPr lang="zh-CN" altLang="en-US" baseline="0" dirty="0" smtClean="0"/>
              <a:t>来替换。如果采样的是长度为</a:t>
            </a:r>
            <a:r>
              <a:rPr lang="en-US" altLang="zh-CN" baseline="0" dirty="0" smtClean="0"/>
              <a:t>0</a:t>
            </a:r>
            <a:r>
              <a:rPr lang="zh-CN" altLang="en-US" baseline="0" dirty="0" smtClean="0"/>
              <a:t>的跨度，那就在这个位置插入一个</a:t>
            </a:r>
            <a:r>
              <a:rPr lang="en-US" altLang="zh-CN" baseline="0" dirty="0" smtClean="0"/>
              <a:t>[mask].</a:t>
            </a:r>
          </a:p>
          <a:p>
            <a:r>
              <a:rPr lang="zh-CN" altLang="en-US" baseline="0" dirty="0" smtClean="0"/>
              <a:t>第四种是</a:t>
            </a:r>
            <a:r>
              <a:rPr lang="en-US" altLang="zh-CN" baseline="0" dirty="0" smtClean="0"/>
              <a:t>sentence permutation</a:t>
            </a:r>
            <a:r>
              <a:rPr lang="zh-CN" altLang="en-US" baseline="0" dirty="0" smtClean="0"/>
              <a:t>。一个文本里面可能包含很多句子，这种方法就是把句子按照随即顺序进行打乱，就比如这个例子，本来</a:t>
            </a:r>
            <a:r>
              <a:rPr lang="en-US" altLang="zh-CN" baseline="0" dirty="0" smtClean="0"/>
              <a:t>ABC</a:t>
            </a:r>
            <a:r>
              <a:rPr lang="zh-CN" altLang="en-US" baseline="0" dirty="0" smtClean="0"/>
              <a:t>这个句子是在</a:t>
            </a:r>
            <a:r>
              <a:rPr lang="en-US" altLang="zh-CN" baseline="0" dirty="0" smtClean="0"/>
              <a:t>DE</a:t>
            </a:r>
            <a:r>
              <a:rPr lang="zh-CN" altLang="en-US" baseline="0" dirty="0" smtClean="0"/>
              <a:t>这个句子前面的，但是经过</a:t>
            </a:r>
            <a:r>
              <a:rPr lang="en-US" altLang="zh-CN" baseline="0" dirty="0" smtClean="0"/>
              <a:t>sentence permutation</a:t>
            </a:r>
            <a:r>
              <a:rPr lang="zh-CN" altLang="en-US" baseline="0" dirty="0" smtClean="0"/>
              <a:t>之后，现在就变成了</a:t>
            </a:r>
            <a:r>
              <a:rPr lang="en-US" altLang="zh-CN" baseline="0" dirty="0" smtClean="0"/>
              <a:t>DE</a:t>
            </a:r>
            <a:r>
              <a:rPr lang="zh-CN" altLang="en-US" baseline="0" dirty="0" smtClean="0"/>
              <a:t>在</a:t>
            </a:r>
            <a:r>
              <a:rPr lang="en-US" altLang="zh-CN" baseline="0" dirty="0" smtClean="0"/>
              <a:t>ABC</a:t>
            </a:r>
            <a:r>
              <a:rPr lang="zh-CN" altLang="en-US" baseline="0" dirty="0" smtClean="0"/>
              <a:t>之前。</a:t>
            </a:r>
            <a:endParaRPr lang="en-US" altLang="zh-CN" baseline="0" dirty="0" smtClean="0"/>
          </a:p>
          <a:p>
            <a:r>
              <a:rPr lang="zh-CN" altLang="en-US" baseline="0" dirty="0" smtClean="0"/>
              <a:t>第五种是</a:t>
            </a:r>
            <a:r>
              <a:rPr lang="en-US" altLang="zh-CN" baseline="0" dirty="0" smtClean="0"/>
              <a:t>Document</a:t>
            </a:r>
            <a:r>
              <a:rPr lang="zh-CN" altLang="en-US" baseline="0" dirty="0" smtClean="0"/>
              <a:t>　</a:t>
            </a:r>
            <a:r>
              <a:rPr lang="en-US" altLang="zh-CN" baseline="0" dirty="0" smtClean="0"/>
              <a:t>Rotation</a:t>
            </a:r>
            <a:r>
              <a:rPr lang="zh-CN" altLang="en-US" baseline="0" dirty="0" smtClean="0"/>
              <a:t>。这种方式是在文本中均匀的，随机采样一个</a:t>
            </a:r>
            <a:r>
              <a:rPr lang="en-US" altLang="zh-CN" baseline="0" dirty="0" smtClean="0"/>
              <a:t>token</a:t>
            </a:r>
            <a:r>
              <a:rPr lang="zh-CN" altLang="en-US" baseline="0" dirty="0" smtClean="0"/>
              <a:t>，然后将文本进行旋转，保证选中的这个</a:t>
            </a:r>
            <a:r>
              <a:rPr lang="en-US" altLang="zh-CN" baseline="0" dirty="0" smtClean="0"/>
              <a:t>token</a:t>
            </a:r>
            <a:r>
              <a:rPr lang="zh-CN" altLang="en-US" baseline="0" dirty="0" smtClean="0"/>
              <a:t>，位于文档的开头，这种方法可以训练模型来识别文档的开头。比如这里，本来是</a:t>
            </a:r>
            <a:r>
              <a:rPr lang="en-US" altLang="zh-CN" baseline="0" dirty="0" smtClean="0"/>
              <a:t>ABC</a:t>
            </a:r>
            <a:r>
              <a:rPr lang="zh-CN" altLang="en-US" baseline="0" dirty="0" smtClean="0"/>
              <a:t>。</a:t>
            </a:r>
            <a:r>
              <a:rPr lang="en-US" altLang="zh-CN" baseline="0" dirty="0" smtClean="0"/>
              <a:t>DE</a:t>
            </a:r>
            <a:r>
              <a:rPr lang="zh-CN" altLang="en-US" baseline="0" dirty="0" smtClean="0"/>
              <a:t>。然后随机采样选中了</a:t>
            </a:r>
            <a:r>
              <a:rPr lang="en-US" altLang="zh-CN" baseline="0" dirty="0" smtClean="0"/>
              <a:t>C</a:t>
            </a:r>
            <a:r>
              <a:rPr lang="zh-CN" altLang="en-US" baseline="0" dirty="0" smtClean="0"/>
              <a:t>，那就对这个文档进行旋转，让</a:t>
            </a:r>
            <a:r>
              <a:rPr lang="en-US" altLang="zh-CN" baseline="0" dirty="0" smtClean="0"/>
              <a:t>C</a:t>
            </a:r>
            <a:r>
              <a:rPr lang="zh-CN" altLang="en-US" baseline="0" dirty="0" smtClean="0"/>
              <a:t>这个</a:t>
            </a:r>
            <a:r>
              <a:rPr lang="en-US" altLang="zh-CN" baseline="0" dirty="0" smtClean="0"/>
              <a:t>token</a:t>
            </a:r>
            <a:r>
              <a:rPr lang="zh-CN" altLang="en-US" baseline="0" dirty="0" smtClean="0"/>
              <a:t>位于开始的位置，就是现在的</a:t>
            </a:r>
            <a:r>
              <a:rPr lang="en-US" altLang="zh-CN" baseline="0" dirty="0" smtClean="0"/>
              <a:t>CDEAB</a:t>
            </a:r>
            <a:r>
              <a:rPr lang="zh-CN" altLang="en-US" baseline="0" dirty="0" smtClean="0"/>
              <a:t>。</a:t>
            </a:r>
            <a:endParaRPr lang="en-US" altLang="zh-CN" baseline="0" dirty="0" smtClean="0"/>
          </a:p>
          <a:p>
            <a:r>
              <a:rPr lang="zh-CN" altLang="en-US" baseline="0" dirty="0" smtClean="0"/>
              <a:t>上面就是</a:t>
            </a:r>
            <a:r>
              <a:rPr lang="en-US" altLang="zh-CN" baseline="0" dirty="0" smtClean="0"/>
              <a:t>BART</a:t>
            </a:r>
            <a:r>
              <a:rPr lang="zh-CN" altLang="en-US" baseline="0" dirty="0" smtClean="0"/>
              <a:t>采用的几种</a:t>
            </a:r>
            <a:r>
              <a:rPr lang="en-US" altLang="zh-CN" baseline="0" dirty="0" smtClean="0"/>
              <a:t>document corruption</a:t>
            </a:r>
            <a:r>
              <a:rPr lang="zh-CN" altLang="en-US" baseline="0" dirty="0" smtClean="0"/>
              <a:t>方式。</a:t>
            </a:r>
            <a:endParaRPr lang="en-US" altLang="zh-CN" baseline="0"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49</a:t>
            </a:fld>
            <a:endParaRPr lang="zh-CN" altLang="en-US"/>
          </a:p>
        </p:txBody>
      </p:sp>
    </p:spTree>
    <p:extLst>
      <p:ext uri="{BB962C8B-B14F-4D97-AF65-F5344CB8AC3E}">
        <p14:creationId xmlns:p14="http://schemas.microsoft.com/office/powerpoint/2010/main" val="3610419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a:t>
            </a:r>
            <a:r>
              <a:rPr lang="en-US" altLang="zh-CN" dirty="0" smtClean="0"/>
              <a:t>BART</a:t>
            </a:r>
            <a:r>
              <a:rPr lang="zh-CN" altLang="en-US" dirty="0" smtClean="0"/>
              <a:t>产生的表征可以应用到多种下游任务上。</a:t>
            </a:r>
            <a:endParaRPr lang="en-US" altLang="zh-CN" dirty="0" smtClean="0"/>
          </a:p>
          <a:p>
            <a:r>
              <a:rPr lang="zh-CN" altLang="en-US" dirty="0" smtClean="0"/>
              <a:t>比如序列分类任务：对于序列分类任务，模型中</a:t>
            </a:r>
            <a:r>
              <a:rPr lang="en-US" altLang="zh-CN" dirty="0" smtClean="0"/>
              <a:t>encoder</a:t>
            </a:r>
            <a:r>
              <a:rPr lang="zh-CN" altLang="en-US" dirty="0" smtClean="0"/>
              <a:t>和</a:t>
            </a:r>
            <a:r>
              <a:rPr lang="en-US" altLang="zh-CN" dirty="0" smtClean="0"/>
              <a:t>decoder</a:t>
            </a:r>
            <a:r>
              <a:rPr lang="zh-CN" altLang="en-US" dirty="0" smtClean="0"/>
              <a:t>的输入是一样的，他会把</a:t>
            </a:r>
            <a:r>
              <a:rPr lang="en-US" altLang="zh-CN" dirty="0" smtClean="0"/>
              <a:t>decoder</a:t>
            </a:r>
            <a:r>
              <a:rPr lang="zh-CN" altLang="en-US" dirty="0" smtClean="0"/>
              <a:t>最后一个</a:t>
            </a:r>
            <a:r>
              <a:rPr lang="en-US" altLang="zh-CN" dirty="0" smtClean="0"/>
              <a:t>token</a:t>
            </a:r>
            <a:r>
              <a:rPr lang="zh-CN" altLang="en-US" dirty="0" smtClean="0"/>
              <a:t>的最后一个隐藏层状态输入到一个新的多类线性分类器里。这个方法和</a:t>
            </a:r>
            <a:r>
              <a:rPr lang="en-US" altLang="zh-CN" dirty="0" smtClean="0"/>
              <a:t>BERT</a:t>
            </a:r>
            <a:r>
              <a:rPr lang="zh-CN" altLang="en-US" dirty="0" smtClean="0"/>
              <a:t>里面的</a:t>
            </a:r>
            <a:r>
              <a:rPr lang="en-US" altLang="zh-CN" dirty="0" smtClean="0"/>
              <a:t>CLS</a:t>
            </a:r>
            <a:r>
              <a:rPr lang="zh-CN" altLang="en-US" baseline="0" dirty="0" smtClean="0"/>
              <a:t> </a:t>
            </a:r>
            <a:r>
              <a:rPr lang="en-US" altLang="zh-CN" baseline="0" dirty="0" smtClean="0"/>
              <a:t>token</a:t>
            </a:r>
            <a:r>
              <a:rPr lang="zh-CN" altLang="en-US" baseline="0" dirty="0" smtClean="0"/>
              <a:t>很像，只不过，我们在最后增加一个额外的</a:t>
            </a:r>
            <a:r>
              <a:rPr lang="en-US" altLang="zh-CN" baseline="0" dirty="0" smtClean="0"/>
              <a:t>token</a:t>
            </a:r>
            <a:r>
              <a:rPr lang="zh-CN" altLang="en-US" baseline="0" dirty="0" smtClean="0"/>
              <a:t>，利用这个</a:t>
            </a:r>
            <a:r>
              <a:rPr lang="en-US" altLang="zh-CN" baseline="0" dirty="0" smtClean="0"/>
              <a:t>token</a:t>
            </a:r>
            <a:r>
              <a:rPr lang="zh-CN" altLang="en-US" baseline="0" dirty="0" smtClean="0"/>
              <a:t>的隐藏层输出是因为，</a:t>
            </a:r>
            <a:r>
              <a:rPr lang="en-US" altLang="zh-CN" baseline="0" dirty="0" smtClean="0"/>
              <a:t>decoder</a:t>
            </a:r>
            <a:r>
              <a:rPr lang="zh-CN" altLang="en-US" baseline="0" dirty="0" smtClean="0"/>
              <a:t>中这个</a:t>
            </a:r>
            <a:r>
              <a:rPr lang="en-US" altLang="zh-CN" baseline="0" dirty="0" smtClean="0"/>
              <a:t>token</a:t>
            </a:r>
            <a:r>
              <a:rPr lang="zh-CN" altLang="en-US" baseline="0" dirty="0" smtClean="0"/>
              <a:t>的表征可以关注到整个输入，所以它可以用于句子分类任务。</a:t>
            </a:r>
            <a:endParaRPr lang="en-US" altLang="zh-CN" baseline="0" dirty="0" smtClean="0"/>
          </a:p>
          <a:p>
            <a:endParaRPr lang="en-US" altLang="zh-CN" baseline="0" dirty="0" smtClean="0"/>
          </a:p>
          <a:p>
            <a:r>
              <a:rPr lang="zh-CN" altLang="en-US" baseline="0" dirty="0" smtClean="0"/>
              <a:t>第二个下游任务是</a:t>
            </a:r>
            <a:r>
              <a:rPr lang="en-US" altLang="zh-CN" baseline="0" dirty="0" smtClean="0"/>
              <a:t>token classification</a:t>
            </a:r>
            <a:r>
              <a:rPr lang="zh-CN" altLang="en-US" baseline="0" dirty="0" smtClean="0"/>
              <a:t>。这种任务也是在</a:t>
            </a:r>
            <a:r>
              <a:rPr lang="en-US" altLang="zh-CN" baseline="0" dirty="0" smtClean="0"/>
              <a:t>encoder</a:t>
            </a:r>
            <a:r>
              <a:rPr lang="zh-CN" altLang="en-US" baseline="0" dirty="0" smtClean="0"/>
              <a:t>和</a:t>
            </a:r>
            <a:r>
              <a:rPr lang="en-US" altLang="zh-CN" baseline="0" dirty="0" smtClean="0"/>
              <a:t>decoder</a:t>
            </a:r>
            <a:r>
              <a:rPr lang="zh-CN" altLang="en-US" baseline="0" dirty="0" smtClean="0"/>
              <a:t>中输入完整的文档，然后利用</a:t>
            </a:r>
            <a:r>
              <a:rPr lang="en-US" altLang="zh-CN" baseline="0" dirty="0" smtClean="0"/>
              <a:t>decoder</a:t>
            </a:r>
            <a:r>
              <a:rPr lang="zh-CN" altLang="en-US" baseline="0" dirty="0" smtClean="0"/>
              <a:t>中最后一层的隐藏层状态作为每一个</a:t>
            </a:r>
            <a:r>
              <a:rPr lang="en-US" altLang="zh-CN" baseline="0" dirty="0" smtClean="0"/>
              <a:t>token</a:t>
            </a:r>
            <a:r>
              <a:rPr lang="zh-CN" altLang="en-US" baseline="0" dirty="0" smtClean="0"/>
              <a:t>的表征，用于分类。</a:t>
            </a:r>
            <a:endParaRPr lang="en-US" altLang="zh-CN" baseline="0" dirty="0" smtClean="0"/>
          </a:p>
          <a:p>
            <a:endParaRPr lang="en-US" altLang="zh-CN" baseline="0" dirty="0" smtClean="0"/>
          </a:p>
          <a:p>
            <a:r>
              <a:rPr lang="zh-CN" altLang="en-US" baseline="0" dirty="0" smtClean="0"/>
              <a:t>第三个是序列生成任务，因为</a:t>
            </a:r>
            <a:r>
              <a:rPr lang="en-US" altLang="zh-CN" baseline="0" dirty="0" smtClean="0"/>
              <a:t>BART</a:t>
            </a:r>
            <a:r>
              <a:rPr lang="zh-CN" altLang="en-US" baseline="0" dirty="0" smtClean="0"/>
              <a:t>模型的结构中包括一个自回归的解码器的，所以它可以很自然的应用于序列生成任务，比如问答和总结。</a:t>
            </a:r>
            <a:endParaRPr lang="en-US" altLang="zh-CN" baseline="0" dirty="0" smtClean="0"/>
          </a:p>
          <a:p>
            <a:endParaRPr lang="en-US" altLang="zh-CN" baseline="0" dirty="0" smtClean="0"/>
          </a:p>
          <a:p>
            <a:r>
              <a:rPr lang="zh-CN" altLang="en-US" baseline="0" dirty="0" smtClean="0"/>
              <a:t>第四种是机器翻译。在机器翻译任务中，我们会将</a:t>
            </a:r>
            <a:r>
              <a:rPr lang="en-US" altLang="zh-CN" baseline="0" dirty="0" smtClean="0"/>
              <a:t>BART encoder</a:t>
            </a:r>
            <a:r>
              <a:rPr lang="zh-CN" altLang="en-US" baseline="0" dirty="0" smtClean="0"/>
              <a:t>中的</a:t>
            </a:r>
            <a:r>
              <a:rPr lang="en-US" altLang="zh-CN" baseline="0" dirty="0" smtClean="0"/>
              <a:t>embedding</a:t>
            </a:r>
            <a:r>
              <a:rPr lang="zh-CN" altLang="en-US" baseline="0" dirty="0" smtClean="0"/>
              <a:t>层改为一个新的随机初始化的</a:t>
            </a:r>
            <a:r>
              <a:rPr lang="en-US" altLang="zh-CN" baseline="0" dirty="0" smtClean="0"/>
              <a:t>encoder</a:t>
            </a:r>
            <a:r>
              <a:rPr lang="zh-CN" altLang="en-US" baseline="0" dirty="0" smtClean="0"/>
              <a:t>，这个新的</a:t>
            </a:r>
            <a:r>
              <a:rPr lang="en-US" altLang="zh-CN" baseline="0" dirty="0" smtClean="0"/>
              <a:t>encoder</a:t>
            </a:r>
            <a:r>
              <a:rPr lang="zh-CN" altLang="en-US" baseline="0" dirty="0" smtClean="0"/>
              <a:t>负责将外文转化为</a:t>
            </a:r>
            <a:r>
              <a:rPr lang="en-US" altLang="zh-CN" baseline="0" dirty="0" smtClean="0"/>
              <a:t>BART</a:t>
            </a:r>
            <a:r>
              <a:rPr lang="zh-CN" altLang="en-US" baseline="0" dirty="0" smtClean="0"/>
              <a:t>模型可以降噪的输入。。。这种情况下，模型的训练包括两部，第一步，就是</a:t>
            </a:r>
            <a:r>
              <a:rPr lang="en-US" altLang="zh-CN" baseline="0" dirty="0" smtClean="0"/>
              <a:t>freeze</a:t>
            </a:r>
            <a:r>
              <a:rPr lang="zh-CN" altLang="en-US" baseline="0" dirty="0" smtClean="0"/>
              <a:t>固定</a:t>
            </a:r>
            <a:r>
              <a:rPr lang="en-US" altLang="zh-CN" baseline="0" dirty="0" smtClean="0"/>
              <a:t>BART</a:t>
            </a:r>
            <a:r>
              <a:rPr lang="zh-CN" altLang="en-US" baseline="0" dirty="0" smtClean="0"/>
              <a:t>中大部分参数不变，只更新随机初始化的那个新的</a:t>
            </a:r>
            <a:r>
              <a:rPr lang="en-US" altLang="zh-CN" baseline="0" dirty="0" smtClean="0"/>
              <a:t>encoder</a:t>
            </a:r>
            <a:r>
              <a:rPr lang="zh-CN" altLang="en-US" baseline="0" dirty="0" smtClean="0"/>
              <a:t>，</a:t>
            </a:r>
            <a:r>
              <a:rPr lang="en-US" altLang="zh-CN" baseline="0" dirty="0" smtClean="0"/>
              <a:t>BART</a:t>
            </a:r>
            <a:r>
              <a:rPr lang="zh-CN" altLang="en-US" baseline="0" dirty="0" smtClean="0"/>
              <a:t>的位置编码，以及</a:t>
            </a:r>
            <a:r>
              <a:rPr lang="en-US" altLang="zh-CN" baseline="0" dirty="0" smtClean="0"/>
              <a:t>BART</a:t>
            </a:r>
            <a:r>
              <a:rPr lang="zh-CN" altLang="en-US" baseline="0" dirty="0" smtClean="0"/>
              <a:t>中第一个</a:t>
            </a:r>
            <a:r>
              <a:rPr lang="en-US" altLang="zh-CN" baseline="0" dirty="0" smtClean="0"/>
              <a:t>encoder</a:t>
            </a:r>
            <a:r>
              <a:rPr lang="zh-CN" altLang="en-US" baseline="0" dirty="0" smtClean="0"/>
              <a:t>中的自注意力矩阵。第二部才训练模型的所有参数。</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50</a:t>
            </a:fld>
            <a:endParaRPr lang="zh-CN" altLang="en-US"/>
          </a:p>
        </p:txBody>
      </p:sp>
    </p:spTree>
    <p:extLst>
      <p:ext uri="{BB962C8B-B14F-4D97-AF65-F5344CB8AC3E}">
        <p14:creationId xmlns:p14="http://schemas.microsoft.com/office/powerpoint/2010/main" val="3468346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作者又对不同的预训练目标进行了比较。</a:t>
            </a:r>
            <a:endParaRPr lang="en-US" altLang="zh-CN" dirty="0" smtClean="0"/>
          </a:p>
          <a:p>
            <a:r>
              <a:rPr lang="en-US" altLang="zh-CN" dirty="0" smtClean="0"/>
              <a:t>Language Model </a:t>
            </a:r>
            <a:r>
              <a:rPr lang="zh-CN" altLang="en-US" dirty="0" smtClean="0"/>
              <a:t>：就是训练一个从左到右的语言模型，跟</a:t>
            </a:r>
            <a:r>
              <a:rPr lang="en-US" altLang="zh-CN" dirty="0" smtClean="0"/>
              <a:t>BART</a:t>
            </a:r>
            <a:r>
              <a:rPr lang="zh-CN" altLang="en-US" dirty="0" smtClean="0"/>
              <a:t>里面的</a:t>
            </a:r>
            <a:r>
              <a:rPr lang="en-US" altLang="zh-CN" dirty="0" smtClean="0"/>
              <a:t>decoder</a:t>
            </a:r>
            <a:r>
              <a:rPr lang="zh-CN" altLang="en-US" dirty="0" smtClean="0"/>
              <a:t>部分是很像的。</a:t>
            </a:r>
            <a:endParaRPr lang="en-US" altLang="zh-CN" dirty="0" smtClean="0"/>
          </a:p>
          <a:p>
            <a:r>
              <a:rPr lang="en-US" altLang="zh-CN" dirty="0" smtClean="0"/>
              <a:t>Permuted Language Model </a:t>
            </a:r>
            <a:r>
              <a:rPr lang="zh-CN" altLang="en-US" dirty="0" smtClean="0"/>
              <a:t>：这种方法是采样</a:t>
            </a:r>
            <a:r>
              <a:rPr lang="en-US" altLang="zh-CN" dirty="0" smtClean="0"/>
              <a:t>1/6</a:t>
            </a:r>
            <a:r>
              <a:rPr lang="zh-CN" altLang="en-US" dirty="0" smtClean="0"/>
              <a:t>的</a:t>
            </a:r>
            <a:r>
              <a:rPr lang="en-US" altLang="zh-CN" dirty="0" smtClean="0"/>
              <a:t>token</a:t>
            </a:r>
            <a:r>
              <a:rPr lang="zh-CN" altLang="en-US" dirty="0" smtClean="0"/>
              <a:t>，然后以随机的顺序在自回归的方式生成这些</a:t>
            </a:r>
            <a:r>
              <a:rPr lang="en-US" altLang="zh-CN" dirty="0" smtClean="0"/>
              <a:t>token</a:t>
            </a:r>
            <a:r>
              <a:rPr lang="zh-CN" altLang="en-US" dirty="0" smtClean="0"/>
              <a:t>。</a:t>
            </a:r>
            <a:endParaRPr lang="en-US" altLang="zh-CN" dirty="0" smtClean="0"/>
          </a:p>
          <a:p>
            <a:r>
              <a:rPr lang="en-US" altLang="zh-CN" dirty="0" smtClean="0"/>
              <a:t>Masked Language Model</a:t>
            </a:r>
            <a:r>
              <a:rPr lang="zh-CN" altLang="en-US" dirty="0" smtClean="0"/>
              <a:t>：类似于</a:t>
            </a:r>
            <a:r>
              <a:rPr lang="en-US" altLang="zh-CN" dirty="0" smtClean="0"/>
              <a:t>BERT</a:t>
            </a:r>
            <a:r>
              <a:rPr lang="zh-CN" altLang="en-US" dirty="0" smtClean="0"/>
              <a:t>，</a:t>
            </a:r>
            <a:r>
              <a:rPr lang="en-US" altLang="zh-CN" dirty="0" smtClean="0"/>
              <a:t>mask</a:t>
            </a:r>
            <a:r>
              <a:rPr lang="zh-CN" altLang="en-US" dirty="0" smtClean="0"/>
              <a:t>掉</a:t>
            </a:r>
            <a:r>
              <a:rPr lang="en-US" altLang="zh-CN" dirty="0" smtClean="0"/>
              <a:t>15%</a:t>
            </a:r>
            <a:r>
              <a:rPr lang="zh-CN" altLang="en-US" dirty="0" smtClean="0"/>
              <a:t>的</a:t>
            </a:r>
            <a:r>
              <a:rPr lang="en-US" altLang="zh-CN" dirty="0" smtClean="0"/>
              <a:t>token</a:t>
            </a:r>
            <a:r>
              <a:rPr lang="zh-CN" altLang="en-US" dirty="0" smtClean="0"/>
              <a:t>，然后训练模型生成原始的</a:t>
            </a:r>
            <a:r>
              <a:rPr lang="en-US" altLang="zh-CN" dirty="0" smtClean="0"/>
              <a:t>token</a:t>
            </a:r>
          </a:p>
          <a:p>
            <a:r>
              <a:rPr lang="en-US" altLang="zh-CN" dirty="0" smtClean="0"/>
              <a:t>Masked </a:t>
            </a:r>
            <a:r>
              <a:rPr lang="en-US" altLang="zh-CN" dirty="0" err="1" smtClean="0"/>
              <a:t>seq</a:t>
            </a:r>
            <a:r>
              <a:rPr lang="en-US" altLang="zh-CN" dirty="0" smtClean="0"/>
              <a:t>-to-</a:t>
            </a:r>
            <a:r>
              <a:rPr lang="en-US" altLang="zh-CN" dirty="0" err="1" smtClean="0"/>
              <a:t>seq</a:t>
            </a:r>
            <a:r>
              <a:rPr lang="en-US" altLang="zh-CN" dirty="0" smtClean="0"/>
              <a:t> </a:t>
            </a:r>
            <a:r>
              <a:rPr lang="zh-CN" altLang="en-US" dirty="0" smtClean="0"/>
              <a:t>：这个是</a:t>
            </a:r>
            <a:r>
              <a:rPr lang="en-US" altLang="zh-CN" dirty="0" smtClean="0"/>
              <a:t>mask</a:t>
            </a:r>
            <a:r>
              <a:rPr lang="zh-CN" altLang="en-US" dirty="0" smtClean="0"/>
              <a:t>掉包含</a:t>
            </a:r>
            <a:r>
              <a:rPr lang="en-US" altLang="zh-CN" dirty="0" smtClean="0"/>
              <a:t>50%token</a:t>
            </a:r>
            <a:r>
              <a:rPr lang="zh-CN" altLang="en-US" dirty="0" smtClean="0"/>
              <a:t>的跨度，然后训练一个</a:t>
            </a:r>
            <a:r>
              <a:rPr lang="en-US" altLang="zh-CN" dirty="0" err="1" smtClean="0"/>
              <a:t>seq</a:t>
            </a:r>
            <a:r>
              <a:rPr lang="en-US" altLang="zh-CN" dirty="0" smtClean="0"/>
              <a:t>-to-</a:t>
            </a:r>
            <a:r>
              <a:rPr lang="en-US" altLang="zh-CN" dirty="0" err="1" smtClean="0"/>
              <a:t>seq</a:t>
            </a:r>
            <a:r>
              <a:rPr lang="zh-CN" altLang="en-US" dirty="0" smtClean="0"/>
              <a:t>的模型，来预测这些</a:t>
            </a:r>
            <a:r>
              <a:rPr lang="en-US" altLang="zh-CN" dirty="0" smtClean="0"/>
              <a:t>token</a:t>
            </a:r>
            <a:r>
              <a:rPr lang="zh-CN" altLang="en-US" dirty="0" smtClean="0"/>
              <a:t>。</a:t>
            </a:r>
            <a:endParaRPr lang="en-US" altLang="zh-CN" dirty="0" smtClean="0"/>
          </a:p>
          <a:p>
            <a:r>
              <a:rPr lang="en-US" altLang="zh-CN" dirty="0" smtClean="0"/>
              <a:t>Multitask Masked Language model</a:t>
            </a:r>
            <a:r>
              <a:rPr lang="zh-CN" altLang="en-US" dirty="0" smtClean="0"/>
              <a:t>：就是训练一个</a:t>
            </a:r>
            <a:r>
              <a:rPr lang="en-US" altLang="zh-CN" dirty="0" smtClean="0"/>
              <a:t>masked </a:t>
            </a:r>
            <a:r>
              <a:rPr lang="zh-CN" altLang="en-US" dirty="0" smtClean="0"/>
              <a:t>语言模型，但是会有一个额外的</a:t>
            </a:r>
            <a:r>
              <a:rPr lang="en-US" altLang="zh-CN" dirty="0" smtClean="0"/>
              <a:t>self-attention mask</a:t>
            </a:r>
            <a:r>
              <a:rPr lang="zh-CN" altLang="en-US" dirty="0" smtClean="0"/>
              <a:t>。</a:t>
            </a:r>
            <a:endParaRPr lang="en-US" altLang="zh-CN" dirty="0" smtClean="0"/>
          </a:p>
          <a:p>
            <a:endParaRPr lang="en-US" altLang="zh-CN" dirty="0" smtClean="0"/>
          </a:p>
          <a:p>
            <a:r>
              <a:rPr lang="zh-CN" altLang="en-US" dirty="0" smtClean="0"/>
              <a:t>试验结果表明，预训练方法的有效性跟任务高度相关，例如，语言模型，在</a:t>
            </a:r>
            <a:r>
              <a:rPr lang="en-US" altLang="zh-CN" dirty="0" smtClean="0"/>
              <a:t>ELI5</a:t>
            </a:r>
            <a:r>
              <a:rPr lang="zh-CN" altLang="en-US" dirty="0" smtClean="0"/>
              <a:t>上表现最好，但在</a:t>
            </a:r>
            <a:r>
              <a:rPr lang="en-US" altLang="zh-CN" dirty="0" err="1" smtClean="0"/>
              <a:t>SQuAD</a:t>
            </a:r>
            <a:r>
              <a:rPr lang="zh-CN" altLang="en-US" dirty="0" smtClean="0"/>
              <a:t>上表现最差。</a:t>
            </a:r>
            <a:endParaRPr lang="en-US" altLang="zh-CN" dirty="0" smtClean="0"/>
          </a:p>
          <a:p>
            <a:r>
              <a:rPr lang="zh-CN" altLang="en-US" dirty="0" smtClean="0"/>
              <a:t>然后掩码的策略也很重要，比如，</a:t>
            </a:r>
            <a:r>
              <a:rPr lang="en-US" altLang="zh-CN" dirty="0" smtClean="0"/>
              <a:t>document rotation</a:t>
            </a:r>
            <a:r>
              <a:rPr lang="zh-CN" altLang="en-US" dirty="0" smtClean="0"/>
              <a:t>的方式，他在所有任务上都表现很差，但是</a:t>
            </a:r>
            <a:r>
              <a:rPr lang="en-US" altLang="zh-CN" dirty="0" smtClean="0"/>
              <a:t>token deletion</a:t>
            </a:r>
            <a:r>
              <a:rPr lang="zh-CN" altLang="en-US" dirty="0" smtClean="0"/>
              <a:t>以及</a:t>
            </a:r>
            <a:r>
              <a:rPr lang="en-US" altLang="zh-CN" dirty="0" smtClean="0"/>
              <a:t>masking</a:t>
            </a:r>
            <a:r>
              <a:rPr lang="zh-CN" altLang="en-US" dirty="0" smtClean="0"/>
              <a:t>的方式表现很好。</a:t>
            </a:r>
            <a:endParaRPr lang="en-US" altLang="zh-CN" dirty="0" smtClean="0"/>
          </a:p>
          <a:p>
            <a:r>
              <a:rPr lang="zh-CN" altLang="en-US" dirty="0" smtClean="0"/>
              <a:t>而且也可以看出，使用</a:t>
            </a:r>
            <a:r>
              <a:rPr lang="en-US" altLang="zh-CN" dirty="0" smtClean="0"/>
              <a:t>text infilling</a:t>
            </a:r>
            <a:r>
              <a:rPr lang="zh-CN" altLang="en-US" dirty="0" smtClean="0"/>
              <a:t>方式的</a:t>
            </a:r>
            <a:r>
              <a:rPr lang="en-US" altLang="zh-CN" dirty="0" smtClean="0"/>
              <a:t>BART</a:t>
            </a:r>
            <a:r>
              <a:rPr lang="zh-CN" altLang="en-US" dirty="0" smtClean="0"/>
              <a:t>模型，在所有任务，除了</a:t>
            </a:r>
            <a:r>
              <a:rPr lang="en-US" altLang="zh-CN" dirty="0" smtClean="0"/>
              <a:t>ELI5</a:t>
            </a:r>
            <a:r>
              <a:rPr lang="zh-CN" altLang="en-US" dirty="0" smtClean="0"/>
              <a:t>上，都表现很好。</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51</a:t>
            </a:fld>
            <a:endParaRPr lang="zh-CN" altLang="en-US"/>
          </a:p>
        </p:txBody>
      </p:sp>
    </p:spTree>
    <p:extLst>
      <p:ext uri="{BB962C8B-B14F-4D97-AF65-F5344CB8AC3E}">
        <p14:creationId xmlns:p14="http://schemas.microsoft.com/office/powerpoint/2010/main" val="952521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Colossal </a:t>
            </a:r>
            <a:r>
              <a:rPr lang="zh-CN" altLang="en-US" dirty="0" smtClean="0"/>
              <a:t>巨大的</a:t>
            </a:r>
            <a:endParaRPr lang="en-US" altLang="zh-CN" dirty="0" smtClean="0"/>
          </a:p>
          <a:p>
            <a:r>
              <a:rPr lang="zh-CN" altLang="en-US" dirty="0" smtClean="0"/>
              <a:t>这篇文章预训练采用的数据集是从网页上爬取下来的，数据量大概有</a:t>
            </a:r>
            <a:r>
              <a:rPr lang="en-US" altLang="zh-CN" dirty="0" smtClean="0"/>
              <a:t>20TB</a:t>
            </a:r>
            <a:r>
              <a:rPr lang="zh-CN" altLang="en-US" dirty="0" smtClean="0"/>
              <a:t>，但是因为数据集里面可能包含比如，菜单，代码等非自然语言的文本，所以就采用了一定的策略删除了一些数据，最后只保留了</a:t>
            </a:r>
            <a:r>
              <a:rPr lang="en-US" altLang="zh-CN" dirty="0" smtClean="0"/>
              <a:t>750GB</a:t>
            </a:r>
            <a:r>
              <a:rPr lang="zh-CN" altLang="en-US" dirty="0" smtClean="0"/>
              <a:t>的数据。而且，作者也采用了</a:t>
            </a:r>
            <a:r>
              <a:rPr lang="en-US" altLang="zh-CN" dirty="0" err="1" smtClean="0"/>
              <a:t>langdetect</a:t>
            </a:r>
            <a:r>
              <a:rPr lang="zh-CN" altLang="en-US" dirty="0" smtClean="0"/>
              <a:t>方法来按照置信度为</a:t>
            </a:r>
            <a:r>
              <a:rPr lang="en-US" altLang="zh-CN" dirty="0" smtClean="0"/>
              <a:t>0.99</a:t>
            </a:r>
            <a:r>
              <a:rPr lang="zh-CN" altLang="en-US" dirty="0" smtClean="0"/>
              <a:t>的概率过滤掉那些被认为是非英文的页面。</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7</a:t>
            </a:fld>
            <a:endParaRPr lang="zh-CN" altLang="en-US"/>
          </a:p>
        </p:txBody>
      </p:sp>
    </p:spTree>
    <p:extLst>
      <p:ext uri="{BB962C8B-B14F-4D97-AF65-F5344CB8AC3E}">
        <p14:creationId xmlns:p14="http://schemas.microsoft.com/office/powerpoint/2010/main" val="2568038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现在很多模型都是仅仅基于英文文本的，但是世界上有很多人是不讲英文的，所以就会严重的限制模型的使用。所以就希望可以推广到多语言。有一种方式是，单独在某一个非英文的语言上进行预训练。但还有一种更一般的方法是，把很多种语言混合起来，进行预训练，生成一个多语言模型。这种模型也有很多，比如</a:t>
            </a:r>
            <a:r>
              <a:rPr lang="en-US" altLang="zh-CN" dirty="0" err="1" smtClean="0"/>
              <a:t>mBERT</a:t>
            </a:r>
            <a:r>
              <a:rPr lang="zh-CN" altLang="en-US" dirty="0" smtClean="0"/>
              <a:t>，</a:t>
            </a:r>
            <a:r>
              <a:rPr lang="en-US" altLang="zh-CN" dirty="0" err="1" smtClean="0"/>
              <a:t>mBART</a:t>
            </a:r>
            <a:r>
              <a:rPr lang="zh-CN" altLang="en-US" dirty="0" smtClean="0"/>
              <a:t>，</a:t>
            </a:r>
            <a:r>
              <a:rPr lang="en-US" altLang="zh-CN" dirty="0" smtClean="0"/>
              <a:t>XLM-R</a:t>
            </a:r>
            <a:r>
              <a:rPr lang="zh-CN" altLang="en-US" dirty="0" smtClean="0"/>
              <a:t>，这些模型分别是</a:t>
            </a:r>
            <a:r>
              <a:rPr lang="en-US" altLang="zh-CN" dirty="0" smtClean="0"/>
              <a:t>BERT</a:t>
            </a:r>
            <a:r>
              <a:rPr lang="zh-CN" altLang="en-US" dirty="0" smtClean="0"/>
              <a:t>、</a:t>
            </a:r>
            <a:r>
              <a:rPr lang="en-US" altLang="zh-CN" dirty="0" smtClean="0"/>
              <a:t>BART</a:t>
            </a:r>
            <a:r>
              <a:rPr lang="zh-CN" altLang="en-US" dirty="0" smtClean="0"/>
              <a:t>、和</a:t>
            </a:r>
            <a:r>
              <a:rPr lang="en-US" altLang="zh-CN" dirty="0" err="1" smtClean="0"/>
              <a:t>RoBERTa</a:t>
            </a:r>
            <a:r>
              <a:rPr lang="zh-CN" altLang="en-US" dirty="0" smtClean="0"/>
              <a:t>在多语言方面的变体。然后下面要将的</a:t>
            </a:r>
            <a:r>
              <a:rPr lang="en-US" altLang="zh-CN" dirty="0" smtClean="0"/>
              <a:t>mT5</a:t>
            </a:r>
            <a:r>
              <a:rPr lang="zh-CN" altLang="en-US" dirty="0" smtClean="0"/>
              <a:t>，就是前面讲的</a:t>
            </a:r>
            <a:r>
              <a:rPr lang="en-US" altLang="zh-CN" dirty="0" smtClean="0"/>
              <a:t>T5</a:t>
            </a:r>
            <a:r>
              <a:rPr lang="zh-CN" altLang="en-US" dirty="0" smtClean="0"/>
              <a:t>模型的多语言变体。</a:t>
            </a:r>
            <a:r>
              <a:rPr lang="en-US" altLang="zh-CN" dirty="0" smtClean="0"/>
              <a:t>mT5</a:t>
            </a:r>
            <a:r>
              <a:rPr lang="zh-CN" altLang="en-US" dirty="0" smtClean="0"/>
              <a:t>模型的目标是，创建一个多语言模型，而且要求这个多语言模型，它是尽可能的像</a:t>
            </a:r>
            <a:r>
              <a:rPr lang="en-US" altLang="zh-CN" dirty="0" smtClean="0"/>
              <a:t>T5</a:t>
            </a:r>
            <a:r>
              <a:rPr lang="zh-CN" altLang="en-US" dirty="0" smtClean="0"/>
              <a:t>模型，也就是对</a:t>
            </a:r>
            <a:r>
              <a:rPr lang="en-US" altLang="zh-CN" dirty="0" smtClean="0"/>
              <a:t>T5</a:t>
            </a:r>
            <a:r>
              <a:rPr lang="zh-CN" altLang="en-US" dirty="0" smtClean="0"/>
              <a:t>模型做最少的修改。所以</a:t>
            </a:r>
            <a:r>
              <a:rPr lang="en-US" altLang="zh-CN" dirty="0" smtClean="0"/>
              <a:t>mT5</a:t>
            </a:r>
            <a:r>
              <a:rPr lang="zh-CN" altLang="en-US" dirty="0" smtClean="0"/>
              <a:t>也是</a:t>
            </a:r>
            <a:r>
              <a:rPr lang="en-US" altLang="zh-CN" dirty="0" smtClean="0"/>
              <a:t>text-to-text</a:t>
            </a:r>
            <a:r>
              <a:rPr lang="zh-CN" altLang="en-US" dirty="0" smtClean="0"/>
              <a:t>形式的。</a:t>
            </a:r>
          </a:p>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53</a:t>
            </a:fld>
            <a:endParaRPr lang="zh-CN" altLang="en-US"/>
          </a:p>
        </p:txBody>
      </p:sp>
    </p:spTree>
    <p:extLst>
      <p:ext uri="{BB962C8B-B14F-4D97-AF65-F5344CB8AC3E}">
        <p14:creationId xmlns:p14="http://schemas.microsoft.com/office/powerpoint/2010/main" val="3944602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en-US" altLang="zh-CN" dirty="0" smtClean="0"/>
              <a:t>mT5</a:t>
            </a:r>
            <a:r>
              <a:rPr lang="zh-CN" altLang="en-US" dirty="0" smtClean="0"/>
              <a:t>模型是面向多语言的，所以，他的数据集就需要包含多种语言。下面这个表是</a:t>
            </a:r>
            <a:r>
              <a:rPr lang="en-US" altLang="zh-CN" dirty="0" smtClean="0"/>
              <a:t>C4</a:t>
            </a:r>
            <a:r>
              <a:rPr lang="zh-CN" altLang="en-US" dirty="0" smtClean="0"/>
              <a:t>和</a:t>
            </a:r>
            <a:r>
              <a:rPr lang="en-US" altLang="zh-CN" dirty="0" smtClean="0"/>
              <a:t>mC4</a:t>
            </a:r>
            <a:r>
              <a:rPr lang="zh-CN" altLang="en-US" dirty="0" smtClean="0"/>
              <a:t>之间的一些简单比较。</a:t>
            </a:r>
            <a:r>
              <a:rPr lang="en-US" altLang="zh-CN" dirty="0" smtClean="0"/>
              <a:t>C4</a:t>
            </a:r>
            <a:r>
              <a:rPr lang="zh-CN" altLang="en-US" dirty="0" smtClean="0"/>
              <a:t>用</a:t>
            </a:r>
            <a:r>
              <a:rPr lang="en-US" altLang="zh-CN" dirty="0" err="1" smtClean="0"/>
              <a:t>langdetect</a:t>
            </a:r>
            <a:r>
              <a:rPr lang="zh-CN" altLang="en-US" dirty="0" smtClean="0"/>
              <a:t>这种方法，以</a:t>
            </a:r>
            <a:r>
              <a:rPr lang="en-US" altLang="zh-CN" dirty="0" smtClean="0"/>
              <a:t>99%</a:t>
            </a:r>
            <a:r>
              <a:rPr lang="zh-CN" altLang="en-US" dirty="0" smtClean="0"/>
              <a:t>的概率来确定一个页面是否为英文，而</a:t>
            </a:r>
            <a:r>
              <a:rPr lang="en-US" altLang="zh-CN" dirty="0" smtClean="0"/>
              <a:t>mC4</a:t>
            </a:r>
            <a:r>
              <a:rPr lang="zh-CN" altLang="en-US" dirty="0" smtClean="0"/>
              <a:t>则是利用</a:t>
            </a:r>
            <a:r>
              <a:rPr lang="en-US" altLang="zh-CN" dirty="0" smtClean="0"/>
              <a:t>cld3</a:t>
            </a:r>
            <a:r>
              <a:rPr lang="zh-CN" altLang="en-US" dirty="0" smtClean="0"/>
              <a:t>来检测</a:t>
            </a:r>
            <a:r>
              <a:rPr lang="en-US" altLang="zh-CN" dirty="0" smtClean="0"/>
              <a:t>100</a:t>
            </a:r>
            <a:r>
              <a:rPr lang="zh-CN" altLang="en-US" dirty="0" smtClean="0"/>
              <a:t>多种语言模型，并且以</a:t>
            </a:r>
            <a:r>
              <a:rPr lang="en-US" altLang="zh-CN" dirty="0" smtClean="0"/>
              <a:t>70%</a:t>
            </a:r>
            <a:r>
              <a:rPr lang="zh-CN" altLang="en-US" dirty="0" smtClean="0"/>
              <a:t>的置信度决定某些页面的主要语言是什么。</a:t>
            </a:r>
            <a:endParaRPr lang="en-US" altLang="zh-CN" dirty="0" smtClean="0"/>
          </a:p>
          <a:p>
            <a:r>
              <a:rPr lang="zh-CN" altLang="en-US" dirty="0" smtClean="0"/>
              <a:t>因为收集到的数据不是所有的都是能用的，所以就需要对数据进行一些过滤</a:t>
            </a:r>
            <a:r>
              <a:rPr lang="en-US" altLang="zh-CN" dirty="0" smtClean="0"/>
              <a:t>filter</a:t>
            </a:r>
            <a:r>
              <a:rPr lang="zh-CN" altLang="en-US" dirty="0" smtClean="0"/>
              <a:t>操作。对</a:t>
            </a:r>
            <a:r>
              <a:rPr lang="en-US" altLang="zh-CN" dirty="0" smtClean="0"/>
              <a:t>C4</a:t>
            </a:r>
            <a:r>
              <a:rPr lang="zh-CN" altLang="en-US" dirty="0" smtClean="0"/>
              <a:t>来说，他的</a:t>
            </a:r>
            <a:r>
              <a:rPr lang="en-US" altLang="zh-CN" dirty="0" smtClean="0"/>
              <a:t>filter</a:t>
            </a:r>
            <a:r>
              <a:rPr lang="zh-CN" altLang="en-US" dirty="0" smtClean="0"/>
              <a:t>手段有一个就是去除那些没有以英文的结束标点符号结尾的那些句子。而在</a:t>
            </a:r>
            <a:r>
              <a:rPr lang="en-US" altLang="zh-CN" dirty="0" smtClean="0"/>
              <a:t>mC4</a:t>
            </a:r>
            <a:r>
              <a:rPr lang="zh-CN" altLang="en-US" dirty="0" smtClean="0"/>
              <a:t>中，我们知道他是要收集多语言的数据集，那肯定很多种语言它不使用英文的标点符号，所以</a:t>
            </a:r>
            <a:r>
              <a:rPr lang="en-US" altLang="zh-CN" dirty="0" smtClean="0"/>
              <a:t>C4</a:t>
            </a:r>
            <a:r>
              <a:rPr lang="zh-CN" altLang="en-US" dirty="0" smtClean="0"/>
              <a:t>的过滤策略在这里就不适用了，</a:t>
            </a:r>
            <a:r>
              <a:rPr lang="en-US" altLang="zh-CN" dirty="0" smtClean="0"/>
              <a:t>mC4</a:t>
            </a:r>
            <a:r>
              <a:rPr lang="zh-CN" altLang="en-US" dirty="0" smtClean="0"/>
              <a:t>采取的方法是</a:t>
            </a:r>
            <a:r>
              <a:rPr lang="en-US" altLang="zh-CN" dirty="0" smtClean="0"/>
              <a:t>line length filter</a:t>
            </a:r>
            <a:r>
              <a:rPr lang="zh-CN" altLang="en-US" dirty="0" smtClean="0"/>
              <a:t>：也就是他要求每个页面包含至少三行，</a:t>
            </a:r>
            <a:r>
              <a:rPr lang="en-US" altLang="zh-CN" dirty="0" smtClean="0"/>
              <a:t>200</a:t>
            </a:r>
            <a:r>
              <a:rPr lang="zh-CN" altLang="en-US" dirty="0" smtClean="0"/>
              <a:t>个字符，如果不满足这个条件，就把他过滤掉。</a:t>
            </a:r>
            <a:endParaRPr lang="en-US" altLang="zh-CN" dirty="0" smtClean="0"/>
          </a:p>
          <a:p>
            <a:r>
              <a:rPr lang="zh-CN" altLang="en-US" dirty="0" smtClean="0"/>
              <a:t>然后就是这两个数据集包含的语言数量。</a:t>
            </a:r>
            <a:r>
              <a:rPr lang="en-US" altLang="zh-CN" dirty="0" smtClean="0"/>
              <a:t>C4</a:t>
            </a:r>
            <a:r>
              <a:rPr lang="zh-CN" altLang="en-US" dirty="0" smtClean="0"/>
              <a:t>只包含一种，英文，而</a:t>
            </a:r>
            <a:r>
              <a:rPr lang="en-US" altLang="zh-CN" dirty="0" smtClean="0"/>
              <a:t>mC4</a:t>
            </a:r>
            <a:r>
              <a:rPr lang="zh-CN" altLang="en-US" dirty="0" smtClean="0"/>
              <a:t>包含</a:t>
            </a:r>
            <a:r>
              <a:rPr lang="en-US" altLang="zh-CN" dirty="0" smtClean="0"/>
              <a:t>101</a:t>
            </a:r>
            <a:r>
              <a:rPr lang="zh-CN" altLang="en-US" dirty="0" smtClean="0"/>
              <a:t>中语言。</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54</a:t>
            </a:fld>
            <a:endParaRPr lang="zh-CN" altLang="en-US"/>
          </a:p>
        </p:txBody>
      </p:sp>
    </p:spTree>
    <p:extLst>
      <p:ext uri="{BB962C8B-B14F-4D97-AF65-F5344CB8AC3E}">
        <p14:creationId xmlns:p14="http://schemas.microsoft.com/office/powerpoint/2010/main" val="208599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mT5</a:t>
            </a:r>
            <a:r>
              <a:rPr lang="zh-CN" altLang="en-US" dirty="0" smtClean="0"/>
              <a:t>模型的架构和训练流程跟</a:t>
            </a:r>
            <a:r>
              <a:rPr lang="en-US" altLang="zh-CN" dirty="0" smtClean="0"/>
              <a:t>T5</a:t>
            </a:r>
            <a:r>
              <a:rPr lang="zh-CN" altLang="en-US" dirty="0" smtClean="0"/>
              <a:t>的是非常像的，只不过</a:t>
            </a:r>
            <a:r>
              <a:rPr lang="en-US" altLang="zh-CN" dirty="0" smtClean="0"/>
              <a:t>mT5</a:t>
            </a:r>
            <a:r>
              <a:rPr lang="zh-CN" altLang="en-US" dirty="0" smtClean="0"/>
              <a:t>采取的激活函数是</a:t>
            </a:r>
            <a:r>
              <a:rPr lang="en-US" altLang="zh-CN" dirty="0" err="1" smtClean="0"/>
              <a:t>GeGLU</a:t>
            </a:r>
            <a:r>
              <a:rPr lang="en-US" altLang="zh-CN" dirty="0" smtClean="0"/>
              <a:t>,</a:t>
            </a:r>
            <a:r>
              <a:rPr lang="zh-CN" altLang="en-US" dirty="0" smtClean="0"/>
              <a:t>但是</a:t>
            </a:r>
            <a:r>
              <a:rPr lang="en-US" altLang="zh-CN" dirty="0" smtClean="0"/>
              <a:t>T5</a:t>
            </a:r>
            <a:r>
              <a:rPr lang="zh-CN" altLang="en-US" dirty="0" smtClean="0"/>
              <a:t>采用的激活函数是</a:t>
            </a:r>
            <a:r>
              <a:rPr lang="en-US" altLang="zh-CN" dirty="0" err="1" smtClean="0"/>
              <a:t>ReLU</a:t>
            </a:r>
            <a:r>
              <a:rPr lang="en-US" altLang="zh-CN" dirty="0" smtClean="0"/>
              <a:t>,</a:t>
            </a:r>
            <a:r>
              <a:rPr lang="zh-CN" altLang="en-US" dirty="0" smtClean="0"/>
              <a:t>并且在预训练过程不采用</a:t>
            </a:r>
            <a:r>
              <a:rPr lang="en-US" altLang="zh-CN" dirty="0" smtClean="0"/>
              <a:t>dropout</a:t>
            </a:r>
            <a:r>
              <a:rPr lang="zh-CN" altLang="en-US" dirty="0" smtClean="0"/>
              <a:t>。总的来说，</a:t>
            </a:r>
            <a:r>
              <a:rPr lang="en-US" altLang="zh-CN" dirty="0" smtClean="0"/>
              <a:t>mT5</a:t>
            </a:r>
            <a:r>
              <a:rPr lang="zh-CN" altLang="en-US" dirty="0" smtClean="0"/>
              <a:t>和</a:t>
            </a:r>
            <a:r>
              <a:rPr lang="en-US" altLang="zh-CN" dirty="0" smtClean="0"/>
              <a:t>T5</a:t>
            </a:r>
            <a:r>
              <a:rPr lang="zh-CN" altLang="en-US" dirty="0" smtClean="0"/>
              <a:t>这两个模型大部分都是一样的，比如在预训练阶段都采用</a:t>
            </a:r>
            <a:r>
              <a:rPr lang="en-US" altLang="zh-CN" dirty="0" smtClean="0"/>
              <a:t>inverse square-root </a:t>
            </a:r>
            <a:r>
              <a:rPr lang="zh-CN" altLang="en-US" dirty="0" smtClean="0"/>
              <a:t>的学习率，在微调阶段，学习率也为</a:t>
            </a:r>
            <a:r>
              <a:rPr lang="en-US" altLang="zh-CN" dirty="0" smtClean="0"/>
              <a:t>0.001</a:t>
            </a:r>
          </a:p>
          <a:p>
            <a:endParaRPr lang="en-US" altLang="zh-CN" dirty="0" smtClean="0"/>
          </a:p>
          <a:p>
            <a:r>
              <a:rPr lang="zh-CN" altLang="en-US" dirty="0" smtClean="0"/>
              <a:t>那</a:t>
            </a:r>
            <a:r>
              <a:rPr lang="en-US" altLang="zh-CN" dirty="0" smtClean="0"/>
              <a:t>mC4</a:t>
            </a:r>
            <a:r>
              <a:rPr lang="zh-CN" altLang="en-US" dirty="0" smtClean="0"/>
              <a:t>包含这么多种数据，他的混合策略是什么呢？这里的方法是，从每种语言中采样的概率是和这种语言所拥有的样本数的</a:t>
            </a:r>
            <a:r>
              <a:rPr lang="en-US" altLang="zh-CN" dirty="0" smtClean="0"/>
              <a:t>alpha</a:t>
            </a:r>
            <a:r>
              <a:rPr lang="zh-CN" altLang="en-US" dirty="0" smtClean="0"/>
              <a:t>次方成正比的。在</a:t>
            </a:r>
            <a:r>
              <a:rPr lang="en-US" altLang="zh-CN" dirty="0" err="1" smtClean="0"/>
              <a:t>mBERT</a:t>
            </a:r>
            <a:r>
              <a:rPr lang="zh-CN" altLang="en-US" dirty="0" smtClean="0"/>
              <a:t>里面，</a:t>
            </a:r>
            <a:r>
              <a:rPr lang="en-US" altLang="zh-CN" dirty="0" smtClean="0"/>
              <a:t>alpha</a:t>
            </a:r>
            <a:r>
              <a:rPr lang="zh-CN" altLang="en-US" dirty="0" smtClean="0"/>
              <a:t>取值为</a:t>
            </a:r>
            <a:r>
              <a:rPr lang="en-US" altLang="zh-CN" dirty="0" smtClean="0"/>
              <a:t>0.7</a:t>
            </a:r>
            <a:r>
              <a:rPr lang="zh-CN" altLang="en-US" dirty="0" smtClean="0"/>
              <a:t>，</a:t>
            </a:r>
            <a:r>
              <a:rPr lang="en-US" altLang="zh-CN" dirty="0" smtClean="0"/>
              <a:t>XLM-R</a:t>
            </a:r>
            <a:r>
              <a:rPr lang="zh-CN" altLang="en-US" dirty="0" smtClean="0"/>
              <a:t>取值为</a:t>
            </a:r>
            <a:r>
              <a:rPr lang="en-US" altLang="zh-CN" dirty="0" smtClean="0"/>
              <a:t>0.3</a:t>
            </a:r>
            <a:r>
              <a:rPr lang="zh-CN" altLang="en-US" dirty="0" smtClean="0"/>
              <a:t>，</a:t>
            </a:r>
            <a:r>
              <a:rPr lang="en-US" altLang="zh-CN" dirty="0" smtClean="0"/>
              <a:t>MMNMT</a:t>
            </a:r>
            <a:r>
              <a:rPr lang="zh-CN" altLang="en-US" dirty="0" smtClean="0"/>
              <a:t>为</a:t>
            </a:r>
            <a:r>
              <a:rPr lang="en-US" altLang="zh-CN" dirty="0" smtClean="0"/>
              <a:t>0.2.</a:t>
            </a:r>
            <a:r>
              <a:rPr lang="zh-CN" altLang="en-US" dirty="0" smtClean="0"/>
              <a:t>这篇文章就对</a:t>
            </a:r>
            <a:r>
              <a:rPr lang="en-US" altLang="zh-CN" dirty="0" smtClean="0"/>
              <a:t>alpha</a:t>
            </a:r>
            <a:r>
              <a:rPr lang="zh-CN" altLang="en-US" dirty="0" smtClean="0"/>
              <a:t>的取值进行了消融实验，然后发现，</a:t>
            </a:r>
            <a:r>
              <a:rPr lang="en-US" altLang="zh-CN" dirty="0" smtClean="0"/>
              <a:t>alpha</a:t>
            </a:r>
            <a:r>
              <a:rPr lang="zh-CN" altLang="en-US" dirty="0" smtClean="0"/>
              <a:t>取</a:t>
            </a:r>
            <a:r>
              <a:rPr lang="en-US" altLang="zh-CN" dirty="0" smtClean="0"/>
              <a:t>0.3</a:t>
            </a:r>
            <a:r>
              <a:rPr lang="zh-CN" altLang="en-US" dirty="0" smtClean="0"/>
              <a:t>的时候，表现较好。</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55</a:t>
            </a:fld>
            <a:endParaRPr lang="zh-CN" altLang="en-US"/>
          </a:p>
        </p:txBody>
      </p:sp>
    </p:spTree>
    <p:extLst>
      <p:ext uri="{BB962C8B-B14F-4D97-AF65-F5344CB8AC3E}">
        <p14:creationId xmlns:p14="http://schemas.microsoft.com/office/powerpoint/2010/main" val="3604271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en-US" altLang="zh-CN" dirty="0" smtClean="0"/>
              <a:t>mT5</a:t>
            </a:r>
            <a:r>
              <a:rPr lang="zh-CN" altLang="en-US" dirty="0" smtClean="0"/>
              <a:t>是一个生成模型，它可以以任意的形式输出文本的预测。而像</a:t>
            </a:r>
            <a:r>
              <a:rPr lang="en-US" altLang="zh-CN" dirty="0" err="1" smtClean="0"/>
              <a:t>mBERT</a:t>
            </a:r>
            <a:r>
              <a:rPr lang="en-US" altLang="zh-CN" dirty="0" smtClean="0"/>
              <a:t> </a:t>
            </a:r>
            <a:r>
              <a:rPr lang="zh-CN" altLang="en-US" dirty="0" smtClean="0"/>
              <a:t>和</a:t>
            </a:r>
            <a:r>
              <a:rPr lang="en-US" altLang="zh-CN" dirty="0" smtClean="0"/>
              <a:t>XLM</a:t>
            </a:r>
            <a:r>
              <a:rPr lang="zh-CN" altLang="en-US" dirty="0" smtClean="0"/>
              <a:t>这种</a:t>
            </a:r>
            <a:r>
              <a:rPr lang="en-US" altLang="zh-CN" dirty="0" smtClean="0"/>
              <a:t>encoder-only</a:t>
            </a:r>
            <a:r>
              <a:rPr lang="zh-CN" altLang="en-US" dirty="0" smtClean="0"/>
              <a:t>的模型不同，这种模型是从从输入中来提取预测文本的。就是因为缺少了这些限制，所以</a:t>
            </a:r>
            <a:r>
              <a:rPr lang="en-US" altLang="zh-CN" dirty="0" smtClean="0"/>
              <a:t>mT5</a:t>
            </a:r>
            <a:r>
              <a:rPr lang="zh-CN" altLang="en-US" dirty="0" smtClean="0"/>
              <a:t>有时候在生成一些在微调阶段没有见过的语言时，就容易产生错误。生成模型中一个难题据说以</a:t>
            </a:r>
            <a:r>
              <a:rPr lang="en-US" altLang="zh-CN" dirty="0" smtClean="0"/>
              <a:t>zero-shot</a:t>
            </a:r>
            <a:r>
              <a:rPr lang="zh-CN" altLang="en-US" dirty="0" smtClean="0"/>
              <a:t>的方式进行跨语言</a:t>
            </a:r>
            <a:r>
              <a:rPr lang="en-US" altLang="zh-CN" dirty="0" smtClean="0"/>
              <a:t>span selection</a:t>
            </a:r>
            <a:r>
              <a:rPr lang="zh-CN" altLang="en-US" dirty="0" smtClean="0"/>
              <a:t>。这里，有一个预训练好的多语言模型，是在英文文本上进行微调，但是却在其它语言上进行测试。我们想让模型生成合法的非英文预测，尽管在微调阶段只看到了英文目标。通过观察发现，非法的预测主要包括三种，</a:t>
            </a:r>
            <a:r>
              <a:rPr lang="en-US" altLang="zh-CN" dirty="0" smtClean="0"/>
              <a:t>Normalization</a:t>
            </a:r>
            <a:r>
              <a:rPr lang="zh-CN" altLang="en-US" dirty="0" smtClean="0"/>
              <a:t>，</a:t>
            </a:r>
            <a:r>
              <a:rPr lang="en-US" altLang="zh-CN" dirty="0" smtClean="0"/>
              <a:t>Grammatical adjustment</a:t>
            </a:r>
            <a:r>
              <a:rPr lang="zh-CN" altLang="en-US" dirty="0" smtClean="0"/>
              <a:t>，</a:t>
            </a:r>
            <a:r>
              <a:rPr lang="en-US" altLang="zh-CN" dirty="0" smtClean="0"/>
              <a:t>Accidental translation</a:t>
            </a:r>
            <a:r>
              <a:rPr lang="zh-CN" altLang="en-US" dirty="0" smtClean="0"/>
              <a:t>。</a:t>
            </a:r>
            <a:endParaRPr lang="en-US" altLang="zh-CN" dirty="0" smtClean="0"/>
          </a:p>
          <a:p>
            <a:r>
              <a:rPr lang="en-US" altLang="zh-CN" dirty="0" smtClean="0"/>
              <a:t>Normalization</a:t>
            </a:r>
            <a:r>
              <a:rPr lang="zh-CN" altLang="en-US" dirty="0" smtClean="0"/>
              <a:t>：表示存在一些符号错误。比如表五里面所展示的，前面两行没看懂，但比如第四行，他本来</a:t>
            </a:r>
            <a:r>
              <a:rPr lang="en-US" altLang="zh-CN" dirty="0" smtClean="0"/>
              <a:t>target</a:t>
            </a:r>
            <a:r>
              <a:rPr lang="zh-CN" altLang="en-US" dirty="0" smtClean="0"/>
              <a:t>应该是一个上标的</a:t>
            </a:r>
            <a:r>
              <a:rPr lang="en-US" altLang="zh-CN" dirty="0" smtClean="0"/>
              <a:t>a</a:t>
            </a:r>
            <a:r>
              <a:rPr lang="zh-CN" altLang="en-US" dirty="0" smtClean="0"/>
              <a:t>，但是他却写在了下面。</a:t>
            </a:r>
            <a:endParaRPr lang="en-US" altLang="zh-CN" dirty="0" smtClean="0"/>
          </a:p>
          <a:p>
            <a:endParaRPr lang="en-US" altLang="zh-CN" dirty="0" smtClean="0"/>
          </a:p>
          <a:p>
            <a:r>
              <a:rPr lang="en-US" altLang="zh-CN" dirty="0" smtClean="0"/>
              <a:t>Grammatical adjustment</a:t>
            </a:r>
            <a:r>
              <a:rPr lang="zh-CN" altLang="en-US" dirty="0" smtClean="0"/>
              <a:t>：就是说单词的形态，词性的错误，就比如这个例子，</a:t>
            </a:r>
            <a:r>
              <a:rPr lang="en-US" altLang="zh-CN" dirty="0" smtClean="0"/>
              <a:t>target</a:t>
            </a:r>
            <a:r>
              <a:rPr lang="zh-CN" altLang="en-US" dirty="0" smtClean="0"/>
              <a:t>里面应该是形容词的词性，但是预测的却是名词的词性。</a:t>
            </a:r>
            <a:endParaRPr lang="en-US" altLang="zh-CN" dirty="0" smtClean="0"/>
          </a:p>
          <a:p>
            <a:endParaRPr lang="en-US" altLang="zh-CN" dirty="0" smtClean="0"/>
          </a:p>
          <a:p>
            <a:r>
              <a:rPr lang="en-US" altLang="zh-CN" dirty="0" smtClean="0"/>
              <a:t>Accidental translation</a:t>
            </a:r>
            <a:r>
              <a:rPr lang="zh-CN" altLang="en-US" dirty="0" smtClean="0"/>
              <a:t>：这个就是说，模型可能将部分的文本翻译成了英文，就比如，他应该将</a:t>
            </a:r>
            <a:r>
              <a:rPr lang="en-US" altLang="zh-CN" dirty="0" smtClean="0"/>
              <a:t>new England patriots</a:t>
            </a:r>
            <a:r>
              <a:rPr lang="zh-CN" altLang="en-US" dirty="0" smtClean="0"/>
              <a:t>翻译成新英格兰爱国者队，但是他却翻译成了</a:t>
            </a:r>
            <a:r>
              <a:rPr lang="en-US" altLang="zh-CN" dirty="0" smtClean="0"/>
              <a:t>new</a:t>
            </a:r>
            <a:r>
              <a:rPr lang="zh-CN" altLang="en-US" baseline="0" dirty="0" smtClean="0"/>
              <a:t> 英格兰爱国者队。</a:t>
            </a:r>
            <a:endParaRPr lang="en-US" altLang="zh-CN" dirty="0" smtClean="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56</a:t>
            </a:fld>
            <a:endParaRPr lang="zh-CN" altLang="en-US"/>
          </a:p>
        </p:txBody>
      </p:sp>
    </p:spTree>
    <p:extLst>
      <p:ext uri="{BB962C8B-B14F-4D97-AF65-F5344CB8AC3E}">
        <p14:creationId xmlns:p14="http://schemas.microsoft.com/office/powerpoint/2010/main" val="720959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作者观察发现，产生的这些</a:t>
            </a:r>
            <a:r>
              <a:rPr lang="en-US" altLang="zh-CN" dirty="0" smtClean="0"/>
              <a:t>illegal </a:t>
            </a:r>
            <a:r>
              <a:rPr lang="zh-CN" altLang="en-US" dirty="0" smtClean="0"/>
              <a:t>预测中，</a:t>
            </a:r>
            <a:r>
              <a:rPr lang="en-US" altLang="zh-CN" dirty="0" smtClean="0"/>
              <a:t>accidental translation</a:t>
            </a:r>
            <a:r>
              <a:rPr lang="zh-CN" altLang="en-US" dirty="0" smtClean="0"/>
              <a:t>占很大一部分，所以作者就希望找到一种方式来解决这个问题。作者认为，当给模型输入一个非英文文本时，模型却输出英文的原因是模型在</a:t>
            </a:r>
            <a:r>
              <a:rPr lang="en-US" altLang="zh-CN" dirty="0" smtClean="0"/>
              <a:t>fine-tuning</a:t>
            </a:r>
            <a:r>
              <a:rPr lang="zh-CN" altLang="en-US" dirty="0" smtClean="0"/>
              <a:t>阶段，没有见到到过除了英文文本之外的其他语言。随着在</a:t>
            </a:r>
            <a:r>
              <a:rPr lang="en-US" altLang="zh-CN" dirty="0" smtClean="0"/>
              <a:t>fine-tuning</a:t>
            </a:r>
            <a:r>
              <a:rPr lang="zh-CN" altLang="en-US" dirty="0" smtClean="0"/>
              <a:t>阶段仅使用英文，模型给每个非英文文本的概率就会降低，最后会达到一个点，使得英文成为任何问题最有可能出现的答案。为了避免模型忘记如何生成其他语言，作者就简单的在</a:t>
            </a:r>
            <a:r>
              <a:rPr lang="en-US" altLang="zh-CN" dirty="0" smtClean="0"/>
              <a:t>fine-tuning</a:t>
            </a:r>
            <a:r>
              <a:rPr lang="zh-CN" altLang="en-US" dirty="0" smtClean="0"/>
              <a:t>阶段混入一些无监督多语言预训练任务。我们使用在预训练阶段相同的</a:t>
            </a:r>
            <a:r>
              <a:rPr lang="en-US" altLang="zh-CN" dirty="0" smtClean="0"/>
              <a:t>mC4</a:t>
            </a:r>
            <a:r>
              <a:rPr lang="zh-CN" altLang="en-US" dirty="0" smtClean="0"/>
              <a:t>任务，但做了两个调整：</a:t>
            </a:r>
            <a:r>
              <a:rPr lang="en-US" altLang="zh-CN" dirty="0" smtClean="0"/>
              <a:t>1</a:t>
            </a:r>
            <a:r>
              <a:rPr lang="zh-CN" altLang="en-US" dirty="0" smtClean="0"/>
              <a:t>、我们从目标序列中移除了所有的哨兵</a:t>
            </a:r>
            <a:r>
              <a:rPr lang="en-US" altLang="zh-CN" dirty="0" smtClean="0"/>
              <a:t>token</a:t>
            </a:r>
            <a:r>
              <a:rPr lang="zh-CN" altLang="en-US" dirty="0" smtClean="0"/>
              <a:t>（对应输入文本中没有被</a:t>
            </a:r>
            <a:r>
              <a:rPr lang="en-US" altLang="zh-CN" dirty="0" smtClean="0"/>
              <a:t>mask</a:t>
            </a:r>
            <a:r>
              <a:rPr lang="zh-CN" altLang="en-US" dirty="0" smtClean="0"/>
              <a:t>掉的跨度）这样是为了避免在下游任务中会产生哨兵</a:t>
            </a:r>
            <a:r>
              <a:rPr lang="en-US" altLang="zh-CN" dirty="0" smtClean="0"/>
              <a:t>token2</a:t>
            </a:r>
            <a:r>
              <a:rPr lang="zh-CN" altLang="en-US" dirty="0" smtClean="0"/>
              <a:t>、我们将语言采样参数从</a:t>
            </a:r>
            <a:r>
              <a:rPr lang="en-US" altLang="zh-CN" dirty="0" smtClean="0"/>
              <a:t>0.3</a:t>
            </a:r>
            <a:r>
              <a:rPr lang="zh-CN" altLang="en-US" dirty="0" smtClean="0"/>
              <a:t>降低到</a:t>
            </a:r>
            <a:r>
              <a:rPr lang="en-US" altLang="zh-CN" dirty="0" smtClean="0"/>
              <a:t>0.1.</a:t>
            </a:r>
            <a:r>
              <a:rPr lang="zh-CN" altLang="en-US" dirty="0" smtClean="0"/>
              <a:t>这样就产生了一个语言的几乎均匀的分布，使模型能够同等的对待所有的语言。</a:t>
            </a:r>
            <a:endParaRPr lang="en-US" altLang="zh-CN" dirty="0" smtClean="0"/>
          </a:p>
          <a:p>
            <a:endParaRPr lang="en-US" altLang="zh-CN" dirty="0" smtClean="0"/>
          </a:p>
          <a:p>
            <a:r>
              <a:rPr lang="zh-CN" altLang="en-US" dirty="0" smtClean="0"/>
              <a:t>实验结果表明，加入少量的多语言数据，可以将</a:t>
            </a:r>
            <a:r>
              <a:rPr lang="en-US" altLang="zh-CN" dirty="0" smtClean="0"/>
              <a:t>mT5-small </a:t>
            </a:r>
            <a:r>
              <a:rPr lang="zh-CN" altLang="en-US" dirty="0" smtClean="0"/>
              <a:t>和</a:t>
            </a:r>
            <a:r>
              <a:rPr lang="en-US" altLang="zh-CN" dirty="0" smtClean="0"/>
              <a:t>mT5-base</a:t>
            </a:r>
            <a:r>
              <a:rPr lang="zh-CN" altLang="en-US" dirty="0" smtClean="0"/>
              <a:t>非法预测比例降低</a:t>
            </a:r>
            <a:r>
              <a:rPr lang="en-US" altLang="zh-CN" dirty="0" smtClean="0"/>
              <a:t>70%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57</a:t>
            </a:fld>
            <a:endParaRPr lang="zh-CN" altLang="en-US"/>
          </a:p>
        </p:txBody>
      </p:sp>
    </p:spTree>
    <p:extLst>
      <p:ext uri="{BB962C8B-B14F-4D97-AF65-F5344CB8AC3E}">
        <p14:creationId xmlns:p14="http://schemas.microsoft.com/office/powerpoint/2010/main" val="286942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Alexa TM 20B</a:t>
            </a:r>
            <a:r>
              <a:rPr lang="zh-CN" altLang="en-US" dirty="0" smtClean="0"/>
              <a:t>这篇文章主要是利用一个大规模多语言的</a:t>
            </a:r>
            <a:r>
              <a:rPr lang="en-US" altLang="zh-CN" dirty="0" smtClean="0"/>
              <a:t>seq2seq</a:t>
            </a:r>
            <a:r>
              <a:rPr lang="zh-CN" altLang="en-US" dirty="0" smtClean="0"/>
              <a:t>模型，来进行</a:t>
            </a:r>
            <a:r>
              <a:rPr lang="en-US" altLang="zh-CN" dirty="0" smtClean="0"/>
              <a:t>few-shot learning</a:t>
            </a:r>
            <a:r>
              <a:rPr lang="zh-CN" altLang="en-US" dirty="0" smtClean="0"/>
              <a:t>。主要有下面四个贡献，在</a:t>
            </a:r>
            <a:r>
              <a:rPr lang="en-US" altLang="zh-CN" dirty="0" err="1" smtClean="0"/>
              <a:t>denoising</a:t>
            </a:r>
            <a:r>
              <a:rPr lang="zh-CN" altLang="en-US" dirty="0" smtClean="0"/>
              <a:t>和</a:t>
            </a:r>
            <a:r>
              <a:rPr lang="en-US" altLang="zh-CN" dirty="0" smtClean="0"/>
              <a:t>CLM</a:t>
            </a:r>
            <a:r>
              <a:rPr lang="zh-CN" altLang="en-US" dirty="0" smtClean="0"/>
              <a:t>任务上进行训练，表明它可以进行</a:t>
            </a:r>
            <a:r>
              <a:rPr lang="en-US" altLang="zh-CN" dirty="0" smtClean="0"/>
              <a:t>few</a:t>
            </a:r>
            <a:r>
              <a:rPr lang="en-US" altLang="zh-CN" baseline="0" dirty="0" smtClean="0"/>
              <a:t> shot in context learning ;</a:t>
            </a:r>
            <a:r>
              <a:rPr lang="zh-CN" altLang="en-US" baseline="0" dirty="0" smtClean="0"/>
              <a:t>第二点，和大型的</a:t>
            </a:r>
            <a:r>
              <a:rPr lang="en-US" altLang="zh-CN" baseline="0" dirty="0" smtClean="0"/>
              <a:t>decoder-only</a:t>
            </a:r>
            <a:r>
              <a:rPr lang="zh-CN" altLang="en-US" baseline="0" dirty="0" smtClean="0"/>
              <a:t>模型相比</a:t>
            </a:r>
            <a:r>
              <a:rPr lang="zh-CN" altLang="en-US" baseline="0" dirty="0" smtClean="0"/>
              <a:t>，在文本</a:t>
            </a:r>
            <a:r>
              <a:rPr lang="zh-CN" altLang="en-US" baseline="0" dirty="0" smtClean="0"/>
              <a:t>比较长时，大规模</a:t>
            </a:r>
            <a:r>
              <a:rPr lang="en-US" altLang="zh-CN" baseline="0" dirty="0" err="1" smtClean="0"/>
              <a:t>seq</a:t>
            </a:r>
            <a:r>
              <a:rPr lang="en-US" altLang="zh-CN" baseline="0" dirty="0" smtClean="0"/>
              <a:t>-to-</a:t>
            </a:r>
            <a:r>
              <a:rPr lang="en-US" altLang="zh-CN" baseline="0" dirty="0" err="1" smtClean="0"/>
              <a:t>seq</a:t>
            </a:r>
            <a:r>
              <a:rPr lang="zh-CN" altLang="en-US" baseline="0" dirty="0" smtClean="0"/>
              <a:t>模型在</a:t>
            </a:r>
            <a:r>
              <a:rPr lang="en-US" altLang="zh-CN" baseline="0" dirty="0" smtClean="0"/>
              <a:t>in context learning</a:t>
            </a:r>
            <a:r>
              <a:rPr lang="zh-CN" altLang="en-US" baseline="0" dirty="0" smtClean="0"/>
              <a:t>上表现更好</a:t>
            </a:r>
            <a:r>
              <a:rPr lang="zh-CN" altLang="en-US" baseline="0" dirty="0" smtClean="0"/>
              <a:t>。第三点，他证明了比</a:t>
            </a:r>
            <a:r>
              <a:rPr lang="en-US" altLang="zh-CN" baseline="0" dirty="0" smtClean="0"/>
              <a:t>GPT3</a:t>
            </a:r>
            <a:r>
              <a:rPr lang="zh-CN" altLang="en-US" baseline="0" dirty="0" smtClean="0"/>
              <a:t>小</a:t>
            </a:r>
            <a:r>
              <a:rPr lang="en-US" altLang="zh-CN" baseline="0" dirty="0" smtClean="0"/>
              <a:t>8</a:t>
            </a:r>
            <a:r>
              <a:rPr lang="zh-CN" altLang="en-US" baseline="0" dirty="0" smtClean="0"/>
              <a:t>倍的</a:t>
            </a:r>
            <a:r>
              <a:rPr lang="en-US" altLang="zh-CN" baseline="0" dirty="0" smtClean="0"/>
              <a:t>seq2seq</a:t>
            </a:r>
            <a:r>
              <a:rPr lang="zh-CN" altLang="en-US" baseline="0" dirty="0" smtClean="0"/>
              <a:t>模型在</a:t>
            </a:r>
            <a:r>
              <a:rPr lang="en-US" altLang="zh-CN" baseline="0" dirty="0" smtClean="0"/>
              <a:t>SGLUE</a:t>
            </a:r>
            <a:r>
              <a:rPr lang="zh-CN" altLang="en-US" baseline="0" dirty="0" smtClean="0"/>
              <a:t>和</a:t>
            </a:r>
            <a:r>
              <a:rPr lang="en-US" altLang="zh-CN" baseline="0" dirty="0" smtClean="0"/>
              <a:t>SQUAD</a:t>
            </a:r>
            <a:r>
              <a:rPr lang="zh-CN" altLang="en-US" baseline="0" dirty="0" smtClean="0"/>
              <a:t>上面的性能和</a:t>
            </a:r>
            <a:r>
              <a:rPr lang="en-US" altLang="zh-CN" baseline="0" dirty="0" smtClean="0"/>
              <a:t>GPT3</a:t>
            </a:r>
            <a:r>
              <a:rPr lang="zh-CN" altLang="en-US" baseline="0" dirty="0" smtClean="0"/>
              <a:t>差不多甚至更好，这有效的说明了</a:t>
            </a:r>
            <a:r>
              <a:rPr lang="en-US" altLang="zh-CN" baseline="0" dirty="0" smtClean="0"/>
              <a:t>seq2seq</a:t>
            </a:r>
            <a:r>
              <a:rPr lang="zh-CN" altLang="en-US" baseline="0" dirty="0" smtClean="0"/>
              <a:t>模型的训练效率。最后他也表明了在</a:t>
            </a:r>
            <a:r>
              <a:rPr lang="en-US" altLang="zh-CN" baseline="0" dirty="0" smtClean="0"/>
              <a:t>one-shot</a:t>
            </a:r>
            <a:r>
              <a:rPr lang="zh-CN" altLang="en-US" baseline="0" dirty="0" smtClean="0"/>
              <a:t>机器翻译任务上，</a:t>
            </a:r>
            <a:r>
              <a:rPr lang="en-US" altLang="zh-CN" baseline="0" dirty="0" smtClean="0"/>
              <a:t>seq2seq</a:t>
            </a:r>
            <a:r>
              <a:rPr lang="zh-CN" altLang="en-US" baseline="0" dirty="0" smtClean="0"/>
              <a:t>模型的优势。</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59</a:t>
            </a:fld>
            <a:endParaRPr lang="zh-CN" altLang="en-US"/>
          </a:p>
        </p:txBody>
      </p:sp>
    </p:spTree>
    <p:extLst>
      <p:ext uri="{BB962C8B-B14F-4D97-AF65-F5344CB8AC3E}">
        <p14:creationId xmlns:p14="http://schemas.microsoft.com/office/powerpoint/2010/main" val="823032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AleXa</a:t>
            </a:r>
            <a:r>
              <a:rPr lang="en-US" altLang="zh-CN" baseline="0" dirty="0" smtClean="0"/>
              <a:t> TM 20B</a:t>
            </a:r>
            <a:r>
              <a:rPr lang="zh-CN" altLang="en-US" baseline="0" dirty="0" smtClean="0"/>
              <a:t>模型采用标准的</a:t>
            </a:r>
            <a:r>
              <a:rPr lang="en-US" altLang="zh-CN" baseline="0" dirty="0" smtClean="0"/>
              <a:t>transformer </a:t>
            </a:r>
            <a:r>
              <a:rPr lang="zh-CN" altLang="en-US" baseline="0" dirty="0" smtClean="0"/>
              <a:t>模型架构。但是在</a:t>
            </a:r>
            <a:r>
              <a:rPr lang="en-US" altLang="zh-CN" baseline="0" dirty="0" smtClean="0"/>
              <a:t>transformer</a:t>
            </a:r>
            <a:r>
              <a:rPr lang="zh-CN" altLang="en-US" baseline="0" dirty="0" smtClean="0"/>
              <a:t>模型架构里面，</a:t>
            </a:r>
            <a:r>
              <a:rPr lang="en-US" altLang="zh-CN" baseline="0" dirty="0" err="1" smtClean="0"/>
              <a:t>layernorm</a:t>
            </a:r>
            <a:r>
              <a:rPr lang="zh-CN" altLang="en-US" baseline="0" dirty="0" smtClean="0"/>
              <a:t>是在每一个子层的后面，而这个模型则是把</a:t>
            </a:r>
            <a:r>
              <a:rPr lang="en-US" altLang="zh-CN" baseline="0" dirty="0" smtClean="0"/>
              <a:t>layer norm</a:t>
            </a:r>
            <a:r>
              <a:rPr lang="zh-CN" altLang="en-US" baseline="0" dirty="0" smtClean="0"/>
              <a:t>放在了每一个子层的前面。因为这样的修改尤其对于大模型来说，可以提升训练过程的稳定性。下面是这个模型架构的一些细节，可以看到</a:t>
            </a:r>
            <a:r>
              <a:rPr lang="en-US" altLang="zh-CN" baseline="0" dirty="0" smtClean="0"/>
              <a:t>Alexa TM 20B</a:t>
            </a:r>
            <a:r>
              <a:rPr lang="zh-CN" altLang="en-US" baseline="0" dirty="0" smtClean="0"/>
              <a:t>这个模型中有</a:t>
            </a:r>
            <a:r>
              <a:rPr lang="en-US" altLang="zh-CN" baseline="0" dirty="0" smtClean="0"/>
              <a:t>46</a:t>
            </a:r>
            <a:r>
              <a:rPr lang="zh-CN" altLang="en-US" baseline="0" dirty="0" smtClean="0"/>
              <a:t>个</a:t>
            </a:r>
            <a:r>
              <a:rPr lang="en-US" altLang="zh-CN" baseline="0" dirty="0" smtClean="0"/>
              <a:t>encoder</a:t>
            </a:r>
            <a:r>
              <a:rPr lang="zh-CN" altLang="en-US" baseline="0" dirty="0" smtClean="0"/>
              <a:t>层，</a:t>
            </a:r>
            <a:r>
              <a:rPr lang="en-US" altLang="zh-CN" baseline="0" dirty="0" smtClean="0"/>
              <a:t>32</a:t>
            </a:r>
            <a:r>
              <a:rPr lang="zh-CN" altLang="en-US" baseline="0" dirty="0" smtClean="0"/>
              <a:t>个</a:t>
            </a:r>
            <a:r>
              <a:rPr lang="en-US" altLang="zh-CN" baseline="0" dirty="0" smtClean="0"/>
              <a:t>decoder</a:t>
            </a:r>
            <a:r>
              <a:rPr lang="zh-CN" altLang="en-US" baseline="0" dirty="0" smtClean="0"/>
              <a:t>层，我们前面提到的几个模型，都是</a:t>
            </a:r>
            <a:r>
              <a:rPr lang="en-US" altLang="zh-CN" baseline="0" dirty="0" smtClean="0"/>
              <a:t>encoder</a:t>
            </a:r>
            <a:r>
              <a:rPr lang="zh-CN" altLang="en-US" baseline="0" dirty="0" smtClean="0"/>
              <a:t>层和</a:t>
            </a:r>
            <a:r>
              <a:rPr lang="en-US" altLang="zh-CN" baseline="0" dirty="0" smtClean="0"/>
              <a:t>decoder</a:t>
            </a:r>
            <a:r>
              <a:rPr lang="zh-CN" altLang="en-US" baseline="0" dirty="0" smtClean="0"/>
              <a:t>层的层数相同，但这个模型中</a:t>
            </a:r>
            <a:r>
              <a:rPr lang="en-US" altLang="zh-CN" baseline="0" dirty="0" smtClean="0"/>
              <a:t>encoder</a:t>
            </a:r>
            <a:r>
              <a:rPr lang="zh-CN" altLang="en-US" baseline="0" dirty="0" smtClean="0"/>
              <a:t>层比</a:t>
            </a:r>
            <a:r>
              <a:rPr lang="en-US" altLang="zh-CN" baseline="0" dirty="0" smtClean="0"/>
              <a:t>decoder</a:t>
            </a:r>
            <a:r>
              <a:rPr lang="zh-CN" altLang="en-US" baseline="0" dirty="0" smtClean="0"/>
              <a:t>层多</a:t>
            </a:r>
            <a:r>
              <a:rPr lang="en-US" altLang="zh-CN" baseline="0" dirty="0" smtClean="0"/>
              <a:t>14</a:t>
            </a:r>
            <a:r>
              <a:rPr lang="zh-CN" altLang="en-US" baseline="0" dirty="0" smtClean="0"/>
              <a:t>个层。</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60</a:t>
            </a:fld>
            <a:endParaRPr lang="zh-CN" altLang="en-US"/>
          </a:p>
        </p:txBody>
      </p:sp>
    </p:spTree>
    <p:extLst>
      <p:ext uri="{BB962C8B-B14F-4D97-AF65-F5344CB8AC3E}">
        <p14:creationId xmlns:p14="http://schemas.microsoft.com/office/powerpoint/2010/main" val="3378637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这个模型预训练数据集包括</a:t>
            </a:r>
            <a:r>
              <a:rPr lang="en-US" altLang="zh-CN" dirty="0" err="1" smtClean="0"/>
              <a:t>wikepedia</a:t>
            </a:r>
            <a:r>
              <a:rPr lang="zh-CN" altLang="en-US" dirty="0" smtClean="0"/>
              <a:t>和</a:t>
            </a:r>
            <a:r>
              <a:rPr lang="en-US" altLang="zh-CN" dirty="0" smtClean="0"/>
              <a:t>mC4</a:t>
            </a:r>
            <a:r>
              <a:rPr lang="zh-CN" altLang="en-US" dirty="0" smtClean="0"/>
              <a:t>数据集，包含</a:t>
            </a:r>
            <a:r>
              <a:rPr lang="en-US" altLang="zh-CN" dirty="0" smtClean="0"/>
              <a:t>12</a:t>
            </a:r>
            <a:r>
              <a:rPr lang="zh-CN" altLang="en-US" dirty="0" smtClean="0"/>
              <a:t>种语言。作者在对数据进行处理时，会选择把一些</a:t>
            </a:r>
            <a:r>
              <a:rPr lang="en-US" altLang="zh-CN" dirty="0" smtClean="0"/>
              <a:t>token</a:t>
            </a:r>
            <a:r>
              <a:rPr lang="zh-CN" altLang="en-US" dirty="0" smtClean="0"/>
              <a:t>序列打包在一起形成一个包含大约</a:t>
            </a:r>
            <a:r>
              <a:rPr lang="en-US" altLang="zh-CN" dirty="0" smtClean="0"/>
              <a:t>1024</a:t>
            </a:r>
            <a:r>
              <a:rPr lang="zh-CN" altLang="en-US" dirty="0" smtClean="0"/>
              <a:t>个</a:t>
            </a:r>
            <a:r>
              <a:rPr lang="en-US" altLang="zh-CN" dirty="0" smtClean="0"/>
              <a:t>token</a:t>
            </a:r>
            <a:r>
              <a:rPr lang="zh-CN" altLang="en-US" dirty="0" smtClean="0"/>
              <a:t>的序列。在这个打包过程中，允许将不相关的内容打包在一起，只是需要一个特殊的符号</a:t>
            </a:r>
            <a:r>
              <a:rPr lang="en-US" altLang="zh-CN" dirty="0" smtClean="0"/>
              <a:t>([DOC])</a:t>
            </a:r>
            <a:r>
              <a:rPr lang="zh-CN" altLang="en-US" dirty="0" smtClean="0"/>
              <a:t>来把这些不同的内容给分开。之所以要打包成一个包含相对固定的数量的</a:t>
            </a:r>
            <a:r>
              <a:rPr lang="en-US" altLang="zh-CN" dirty="0" smtClean="0"/>
              <a:t>token</a:t>
            </a:r>
            <a:r>
              <a:rPr lang="zh-CN" altLang="en-US" dirty="0" smtClean="0"/>
              <a:t>序列是因为这样可以减少</a:t>
            </a:r>
            <a:r>
              <a:rPr lang="en-US" altLang="zh-CN" dirty="0" smtClean="0"/>
              <a:t>padding</a:t>
            </a:r>
            <a:r>
              <a:rPr lang="zh-CN" altLang="en-US" dirty="0" smtClean="0"/>
              <a:t>，同时也可以提高计算的效率。</a:t>
            </a:r>
            <a:endParaRPr lang="en-US" altLang="zh-CN" dirty="0" smtClean="0"/>
          </a:p>
          <a:p>
            <a:endParaRPr lang="en-US" altLang="zh-CN" dirty="0" smtClean="0"/>
          </a:p>
          <a:p>
            <a:r>
              <a:rPr lang="zh-CN" altLang="en-US" dirty="0" smtClean="0"/>
              <a:t>然后，这个模型的训练目标是能够让这个模型处理口语和书面语文本，可能是为了方便处理，会利用一个书面语和口语的转换器，把所有的数据都转变为口语的形式。从这个表可以看出，口语和书面语的比例为</a:t>
            </a:r>
            <a:r>
              <a:rPr lang="en-US" altLang="zh-CN" dirty="0" smtClean="0"/>
              <a:t>7</a:t>
            </a:r>
            <a:r>
              <a:rPr lang="zh-CN" altLang="en-US" dirty="0" smtClean="0"/>
              <a:t>：</a:t>
            </a:r>
            <a:r>
              <a:rPr lang="en-US" altLang="zh-CN" dirty="0" smtClean="0"/>
              <a:t>3</a:t>
            </a:r>
            <a:r>
              <a:rPr lang="zh-CN" altLang="en-US" dirty="0" smtClean="0"/>
              <a:t>，口语文本比书面语文本多，是为了更好满足作者的使用场景。</a:t>
            </a:r>
            <a:r>
              <a:rPr lang="en-US" altLang="zh-CN" dirty="0" smtClean="0"/>
              <a:t>Alpha</a:t>
            </a:r>
            <a:r>
              <a:rPr lang="zh-CN" altLang="en-US" dirty="0" smtClean="0"/>
              <a:t>是他有一个采样的公式，这个</a:t>
            </a:r>
            <a:r>
              <a:rPr lang="en-US" altLang="zh-CN" dirty="0" smtClean="0"/>
              <a:t>alpha </a:t>
            </a:r>
            <a:r>
              <a:rPr lang="zh-CN" altLang="en-US" dirty="0" smtClean="0"/>
              <a:t>就是里面的一个参数。</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61</a:t>
            </a:fld>
            <a:endParaRPr lang="zh-CN" altLang="en-US"/>
          </a:p>
        </p:txBody>
      </p:sp>
    </p:spTree>
    <p:extLst>
      <p:ext uri="{BB962C8B-B14F-4D97-AF65-F5344CB8AC3E}">
        <p14:creationId xmlns:p14="http://schemas.microsoft.com/office/powerpoint/2010/main" val="27300916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在预训练阶段，模型</a:t>
            </a:r>
            <a:r>
              <a:rPr lang="en-US" altLang="zh-CN" dirty="0" smtClean="0"/>
              <a:t>80%</a:t>
            </a:r>
            <a:r>
              <a:rPr lang="zh-CN" altLang="en-US" dirty="0" smtClean="0"/>
              <a:t>在降噪任务是进行训练，</a:t>
            </a:r>
            <a:r>
              <a:rPr lang="en-US" altLang="zh-CN" dirty="0" smtClean="0"/>
              <a:t>20% </a:t>
            </a:r>
            <a:r>
              <a:rPr lang="zh-CN" altLang="en-US" dirty="0" smtClean="0"/>
              <a:t>在</a:t>
            </a:r>
            <a:r>
              <a:rPr lang="en-US" altLang="zh-CN" dirty="0" smtClean="0"/>
              <a:t>CLM</a:t>
            </a:r>
            <a:r>
              <a:rPr lang="zh-CN" altLang="en-US" dirty="0" smtClean="0"/>
              <a:t>任务上进行训练。</a:t>
            </a:r>
            <a:endParaRPr lang="en-US" altLang="zh-CN" dirty="0" smtClean="0"/>
          </a:p>
          <a:p>
            <a:r>
              <a:rPr lang="zh-CN" altLang="en-US" dirty="0" smtClean="0"/>
              <a:t>对于降噪的目标作者采用，将输入中</a:t>
            </a:r>
            <a:r>
              <a:rPr lang="en-US" altLang="zh-CN" dirty="0" smtClean="0"/>
              <a:t>15%</a:t>
            </a:r>
            <a:r>
              <a:rPr lang="zh-CN" altLang="en-US" dirty="0" smtClean="0"/>
              <a:t>的</a:t>
            </a:r>
            <a:r>
              <a:rPr lang="en-US" altLang="zh-CN" dirty="0" smtClean="0"/>
              <a:t>token</a:t>
            </a:r>
            <a:r>
              <a:rPr lang="zh-CN" altLang="en-US" dirty="0" smtClean="0"/>
              <a:t>给丢掉，跨度长度服从</a:t>
            </a:r>
            <a:r>
              <a:rPr lang="en-US" altLang="zh-CN" dirty="0" smtClean="0"/>
              <a:t>lambda</a:t>
            </a:r>
            <a:r>
              <a:rPr lang="zh-CN" altLang="en-US" dirty="0" smtClean="0"/>
              <a:t>为</a:t>
            </a:r>
            <a:r>
              <a:rPr lang="en-US" altLang="zh-CN" dirty="0" smtClean="0"/>
              <a:t>3</a:t>
            </a:r>
            <a:r>
              <a:rPr lang="zh-CN" altLang="en-US" dirty="0" smtClean="0"/>
              <a:t>的泊松分布，希望模型重建输入、就是上面这个蓝色的例子，降噪后为</a:t>
            </a:r>
            <a:r>
              <a:rPr lang="en-US" altLang="zh-CN" dirty="0" err="1" smtClean="0"/>
              <a:t>coldplay</a:t>
            </a:r>
            <a:r>
              <a:rPr lang="en-US" altLang="zh-CN" dirty="0" smtClean="0"/>
              <a:t> are a rock band formed London in 1996.</a:t>
            </a:r>
            <a:r>
              <a:rPr lang="zh-CN" altLang="en-US" dirty="0" smtClean="0"/>
              <a:t>希望他的输出为</a:t>
            </a:r>
            <a:r>
              <a:rPr lang="en-US" altLang="zh-CN" dirty="0" err="1" smtClean="0"/>
              <a:t>coldplay</a:t>
            </a:r>
            <a:r>
              <a:rPr lang="en-US" altLang="zh-CN" dirty="0" smtClean="0"/>
              <a:t> are</a:t>
            </a:r>
            <a:r>
              <a:rPr lang="en-US" altLang="zh-CN" baseline="0" dirty="0" smtClean="0"/>
              <a:t> a </a:t>
            </a:r>
            <a:r>
              <a:rPr lang="en-US" altLang="zh-CN" baseline="0" dirty="0" err="1" smtClean="0"/>
              <a:t>british</a:t>
            </a:r>
            <a:r>
              <a:rPr lang="en-US" altLang="zh-CN" baseline="0" dirty="0" smtClean="0"/>
              <a:t> rock band formed in London in 1996</a:t>
            </a:r>
            <a:r>
              <a:rPr lang="zh-CN" altLang="en-US" baseline="0" dirty="0" smtClean="0"/>
              <a:t>。这个模型采用把</a:t>
            </a:r>
            <a:r>
              <a:rPr lang="en-US" altLang="zh-CN" baseline="0" dirty="0" smtClean="0"/>
              <a:t>token</a:t>
            </a:r>
            <a:r>
              <a:rPr lang="zh-CN" altLang="en-US" baseline="0" dirty="0" smtClean="0"/>
              <a:t>丢掉，而不是用</a:t>
            </a:r>
            <a:r>
              <a:rPr lang="en-US" altLang="zh-CN" baseline="0" dirty="0" smtClean="0"/>
              <a:t>mask</a:t>
            </a:r>
            <a:r>
              <a:rPr lang="zh-CN" altLang="en-US" baseline="0" dirty="0" smtClean="0"/>
              <a:t>的方式，是因为作者认为这样可以保证在预训练阶段和微调阶段可以保持一致性，因为在微调阶段不会有出现</a:t>
            </a:r>
            <a:r>
              <a:rPr lang="en-US" altLang="zh-CN" baseline="0" dirty="0" smtClean="0"/>
              <a:t>mask</a:t>
            </a:r>
            <a:r>
              <a:rPr lang="zh-CN" altLang="en-US" baseline="0" dirty="0" smtClean="0"/>
              <a:t>的</a:t>
            </a:r>
            <a:r>
              <a:rPr lang="en-US" altLang="zh-CN" baseline="0" dirty="0" smtClean="0"/>
              <a:t>token</a:t>
            </a:r>
            <a:r>
              <a:rPr lang="zh-CN" altLang="en-US" baseline="0" dirty="0" smtClean="0"/>
              <a:t>形式。而且也希望这样能够增强</a:t>
            </a:r>
            <a:r>
              <a:rPr lang="en-US" altLang="zh-CN" baseline="0" dirty="0" smtClean="0"/>
              <a:t>decoder</a:t>
            </a:r>
            <a:r>
              <a:rPr lang="zh-CN" altLang="en-US" baseline="0" dirty="0" smtClean="0"/>
              <a:t>部分的能力。</a:t>
            </a:r>
            <a:endParaRPr lang="en-US" altLang="zh-CN" baseline="0" dirty="0" smtClean="0"/>
          </a:p>
          <a:p>
            <a:endParaRPr lang="en-US" altLang="zh-CN" baseline="0" dirty="0" smtClean="0"/>
          </a:p>
          <a:p>
            <a:r>
              <a:rPr lang="zh-CN" altLang="en-US" baseline="0" dirty="0" smtClean="0"/>
              <a:t>对于</a:t>
            </a:r>
            <a:r>
              <a:rPr lang="en-US" altLang="zh-CN" baseline="0" dirty="0" smtClean="0"/>
              <a:t>CLM</a:t>
            </a:r>
            <a:r>
              <a:rPr lang="zh-CN" altLang="en-US" baseline="0" dirty="0" smtClean="0"/>
              <a:t>任务，这个任务要求模型将输入部分补充完整，而不是对输入进行</a:t>
            </a:r>
            <a:r>
              <a:rPr lang="en-US" altLang="zh-CN" baseline="0" dirty="0" err="1" smtClean="0"/>
              <a:t>denoising</a:t>
            </a:r>
            <a:r>
              <a:rPr lang="zh-CN" altLang="en-US" baseline="0" dirty="0" smtClean="0"/>
              <a:t>。为了让模型知道，是要进行</a:t>
            </a:r>
            <a:r>
              <a:rPr lang="en-US" altLang="zh-CN" baseline="0" dirty="0" smtClean="0"/>
              <a:t>CLM</a:t>
            </a:r>
            <a:r>
              <a:rPr lang="zh-CN" altLang="en-US" baseline="0" dirty="0" smtClean="0"/>
              <a:t>任务，会在句子前加一个</a:t>
            </a:r>
            <a:r>
              <a:rPr lang="en-US" altLang="zh-CN" baseline="0" dirty="0" smtClean="0"/>
              <a:t>[CLM]</a:t>
            </a:r>
            <a:r>
              <a:rPr lang="zh-CN" altLang="en-US" baseline="0" dirty="0" smtClean="0"/>
              <a:t>的特殊</a:t>
            </a:r>
            <a:r>
              <a:rPr lang="en-US" altLang="zh-CN" baseline="0" dirty="0" smtClean="0"/>
              <a:t>token</a:t>
            </a:r>
            <a:r>
              <a:rPr lang="zh-CN" altLang="en-US" baseline="0" dirty="0" smtClean="0"/>
              <a:t>。而且对于</a:t>
            </a:r>
            <a:r>
              <a:rPr lang="en-US" altLang="zh-CN" baseline="0" dirty="0" smtClean="0"/>
              <a:t>CLM</a:t>
            </a:r>
            <a:r>
              <a:rPr lang="zh-CN" altLang="en-US" baseline="0" dirty="0" smtClean="0"/>
              <a:t>任务，他不会将很多个句子拼接在一起，而是利用单个句子作为输入，然后随机的将句子中</a:t>
            </a:r>
            <a:r>
              <a:rPr lang="en-US" altLang="zh-CN" baseline="0" dirty="0" smtClean="0"/>
              <a:t>20%-80%</a:t>
            </a:r>
            <a:r>
              <a:rPr lang="zh-CN" altLang="en-US" baseline="0" dirty="0" smtClean="0"/>
              <a:t>的文本作为模型的输入，长度不定的话，可以让模型学会补充长文本和短文本。他的例子就是上面黄色的部分，感觉跟前面</a:t>
            </a:r>
            <a:r>
              <a:rPr lang="en-US" altLang="zh-CN" dirty="0" smtClean="0"/>
              <a:t>prefix language modeling</a:t>
            </a:r>
            <a:r>
              <a:rPr lang="zh-CN" altLang="en-US" dirty="0" smtClean="0"/>
              <a:t>方式有点像。</a:t>
            </a:r>
            <a:endParaRPr lang="en-US" altLang="zh-CN" dirty="0" smtClean="0"/>
          </a:p>
          <a:p>
            <a:endParaRPr lang="en-US" altLang="zh-CN" dirty="0" smtClean="0"/>
          </a:p>
          <a:p>
            <a:r>
              <a:rPr lang="zh-CN" altLang="en-US" dirty="0" smtClean="0"/>
              <a:t>还有第三点，就是为了加速模型的训练过程，作者用一个大小为</a:t>
            </a:r>
            <a:r>
              <a:rPr lang="en-US" altLang="zh-CN" dirty="0" smtClean="0"/>
              <a:t>10B</a:t>
            </a:r>
            <a:r>
              <a:rPr lang="zh-CN" altLang="en-US" dirty="0" smtClean="0"/>
              <a:t>的预训练好的</a:t>
            </a:r>
            <a:r>
              <a:rPr lang="en-US" altLang="zh-CN" dirty="0" smtClean="0"/>
              <a:t>encoder</a:t>
            </a:r>
            <a:r>
              <a:rPr lang="zh-CN" altLang="en-US" dirty="0" smtClean="0"/>
              <a:t>来对</a:t>
            </a:r>
            <a:r>
              <a:rPr lang="en-US" altLang="zh-CN" dirty="0" smtClean="0"/>
              <a:t>Alexa TM 20B</a:t>
            </a:r>
            <a:r>
              <a:rPr lang="zh-CN" altLang="en-US" dirty="0" smtClean="0"/>
              <a:t>中的</a:t>
            </a:r>
            <a:r>
              <a:rPr lang="en-US" altLang="zh-CN" dirty="0" smtClean="0"/>
              <a:t>encoder</a:t>
            </a:r>
            <a:r>
              <a:rPr lang="zh-CN" altLang="en-US" dirty="0" smtClean="0"/>
              <a:t>进行初始化。而且在训练</a:t>
            </a:r>
            <a:r>
              <a:rPr lang="zh-CN" altLang="en-US" dirty="0" smtClean="0"/>
              <a:t>阶段，</a:t>
            </a:r>
            <a:r>
              <a:rPr lang="zh-CN" altLang="en-US" dirty="0" smtClean="0"/>
              <a:t>好像会在前</a:t>
            </a:r>
            <a:r>
              <a:rPr lang="en-US" altLang="zh-CN" dirty="0" smtClean="0"/>
              <a:t>100k</a:t>
            </a:r>
            <a:r>
              <a:rPr lang="zh-CN" altLang="en-US" dirty="0" smtClean="0"/>
              <a:t>步，不对</a:t>
            </a:r>
            <a:r>
              <a:rPr lang="en-US" altLang="zh-CN" dirty="0" smtClean="0"/>
              <a:t>encoder</a:t>
            </a:r>
            <a:r>
              <a:rPr lang="zh-CN" altLang="en-US" dirty="0" smtClean="0"/>
              <a:t>部分进行更新。</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62</a:t>
            </a:fld>
            <a:endParaRPr lang="zh-CN" altLang="en-US"/>
          </a:p>
        </p:txBody>
      </p:sp>
    </p:spTree>
    <p:extLst>
      <p:ext uri="{BB962C8B-B14F-4D97-AF65-F5344CB8AC3E}">
        <p14:creationId xmlns:p14="http://schemas.microsoft.com/office/powerpoint/2010/main" val="2533736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63</a:t>
            </a:fld>
            <a:endParaRPr lang="zh-CN" altLang="en-US"/>
          </a:p>
        </p:txBody>
      </p:sp>
    </p:spTree>
    <p:extLst>
      <p:ext uri="{BB962C8B-B14F-4D97-AF65-F5344CB8AC3E}">
        <p14:creationId xmlns:p14="http://schemas.microsoft.com/office/powerpoint/2010/main" val="242443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下面就是作者规定的对数据集进行清洗的方法，比如只保留以英文结束的标点符号为结尾的句子，保留那些每一页至少包含</a:t>
            </a:r>
            <a:r>
              <a:rPr lang="en-US" altLang="zh-CN" dirty="0" smtClean="0"/>
              <a:t>5</a:t>
            </a:r>
            <a:r>
              <a:rPr lang="zh-CN" altLang="en-US" dirty="0" smtClean="0"/>
              <a:t>个句子，每个句子至少</a:t>
            </a:r>
            <a:r>
              <a:rPr lang="en-US" altLang="zh-CN" dirty="0" smtClean="0"/>
              <a:t>3</a:t>
            </a:r>
            <a:r>
              <a:rPr lang="zh-CN" altLang="en-US" dirty="0" smtClean="0"/>
              <a:t>个单词的页面，而删除掉代码等页面。</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8</a:t>
            </a:fld>
            <a:endParaRPr lang="zh-CN" altLang="en-US"/>
          </a:p>
        </p:txBody>
      </p:sp>
    </p:spTree>
    <p:extLst>
      <p:ext uri="{BB962C8B-B14F-4D97-AF65-F5344CB8AC3E}">
        <p14:creationId xmlns:p14="http://schemas.microsoft.com/office/powerpoint/2010/main" val="258150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前面提到，</a:t>
            </a:r>
            <a:r>
              <a:rPr lang="zh-CN" altLang="zh-CN" sz="1200" kern="1200" dirty="0" smtClean="0">
                <a:solidFill>
                  <a:schemeClr val="tx1"/>
                </a:solidFill>
                <a:effectLst/>
                <a:latin typeface="+mn-lt"/>
                <a:ea typeface="+mn-ea"/>
                <a:cs typeface="+mn-cs"/>
              </a:rPr>
              <a:t>这篇文章研究的</a:t>
            </a:r>
            <a:r>
              <a:rPr lang="en-US" altLang="zh-CN" sz="1200" kern="1200" dirty="0" smtClean="0">
                <a:solidFill>
                  <a:schemeClr val="tx1"/>
                </a:solidFill>
                <a:effectLst/>
                <a:latin typeface="+mn-lt"/>
                <a:ea typeface="+mn-ea"/>
                <a:cs typeface="+mn-cs"/>
              </a:rPr>
              <a:t>T5</a:t>
            </a:r>
            <a:r>
              <a:rPr lang="zh-CN" altLang="zh-CN" sz="1200" kern="1200" dirty="0" smtClean="0">
                <a:solidFill>
                  <a:schemeClr val="tx1"/>
                </a:solidFill>
                <a:effectLst/>
                <a:latin typeface="+mn-lt"/>
                <a:ea typeface="+mn-ea"/>
                <a:cs typeface="+mn-cs"/>
              </a:rPr>
              <a:t>模型是基于</a:t>
            </a:r>
            <a:r>
              <a:rPr lang="en-US" altLang="zh-CN" sz="1200" kern="1200" dirty="0" smtClean="0">
                <a:solidFill>
                  <a:schemeClr val="tx1"/>
                </a:solidFill>
                <a:effectLst/>
                <a:latin typeface="+mn-lt"/>
                <a:ea typeface="+mn-ea"/>
                <a:cs typeface="+mn-cs"/>
              </a:rPr>
              <a:t>transformer</a:t>
            </a:r>
            <a:r>
              <a:rPr lang="zh-CN" altLang="zh-CN" sz="1200" kern="1200" dirty="0" smtClean="0">
                <a:solidFill>
                  <a:schemeClr val="tx1"/>
                </a:solidFill>
                <a:effectLst/>
                <a:latin typeface="+mn-lt"/>
                <a:ea typeface="+mn-ea"/>
                <a:cs typeface="+mn-cs"/>
              </a:rPr>
              <a:t>架构的。</a:t>
            </a:r>
            <a:r>
              <a:rPr lang="en-US" altLang="zh-CN" sz="1200" kern="1200" dirty="0" smtClean="0">
                <a:solidFill>
                  <a:schemeClr val="tx1"/>
                </a:solidFill>
                <a:effectLst/>
                <a:latin typeface="+mn-lt"/>
                <a:ea typeface="+mn-ea"/>
                <a:cs typeface="+mn-cs"/>
              </a:rPr>
              <a:t>baseline</a:t>
            </a:r>
            <a:r>
              <a:rPr lang="zh-CN" altLang="zh-CN" sz="1200" kern="1200" dirty="0" smtClean="0">
                <a:solidFill>
                  <a:schemeClr val="tx1"/>
                </a:solidFill>
                <a:effectLst/>
                <a:latin typeface="+mn-lt"/>
                <a:ea typeface="+mn-ea"/>
                <a:cs typeface="+mn-cs"/>
              </a:rPr>
              <a:t>模型中的</a:t>
            </a:r>
            <a:r>
              <a:rPr lang="en-US" altLang="zh-CN" sz="1200" kern="1200" dirty="0" smtClean="0">
                <a:solidFill>
                  <a:schemeClr val="tx1"/>
                </a:solidFill>
                <a:effectLst/>
                <a:latin typeface="+mn-lt"/>
                <a:ea typeface="+mn-ea"/>
                <a:cs typeface="+mn-cs"/>
              </a:rPr>
              <a:t>encoder-decoder</a:t>
            </a:r>
            <a:r>
              <a:rPr lang="zh-CN" altLang="zh-CN" sz="1200" kern="1200" dirty="0" smtClean="0">
                <a:solidFill>
                  <a:schemeClr val="tx1"/>
                </a:solidFill>
                <a:effectLst/>
                <a:latin typeface="+mn-lt"/>
                <a:ea typeface="+mn-ea"/>
                <a:cs typeface="+mn-cs"/>
              </a:rPr>
              <a:t>在大小和配置上都和</a:t>
            </a:r>
            <a:r>
              <a:rPr lang="en-US" altLang="zh-CN" sz="1200" kern="1200" dirty="0" err="1" smtClean="0">
                <a:solidFill>
                  <a:schemeClr val="tx1"/>
                </a:solidFill>
                <a:effectLst/>
                <a:latin typeface="+mn-lt"/>
                <a:ea typeface="+mn-ea"/>
                <a:cs typeface="+mn-cs"/>
              </a:rPr>
              <a:t>BERTbase</a:t>
            </a:r>
            <a:r>
              <a:rPr lang="zh-CN" altLang="zh-CN" sz="1200" kern="1200" dirty="0" smtClean="0">
                <a:solidFill>
                  <a:schemeClr val="tx1"/>
                </a:solidFill>
                <a:effectLst/>
                <a:latin typeface="+mn-lt"/>
                <a:ea typeface="+mn-ea"/>
                <a:cs typeface="+mn-cs"/>
              </a:rPr>
              <a:t>模型差不多。而且</a:t>
            </a:r>
            <a:r>
              <a:rPr lang="en-US" altLang="zh-CN" sz="1200" kern="1200" dirty="0" smtClean="0">
                <a:solidFill>
                  <a:schemeClr val="tx1"/>
                </a:solidFill>
                <a:effectLst/>
                <a:latin typeface="+mn-lt"/>
                <a:ea typeface="+mn-ea"/>
                <a:cs typeface="+mn-cs"/>
              </a:rPr>
              <a:t>encoder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decoder</a:t>
            </a:r>
            <a:r>
              <a:rPr lang="zh-CN" altLang="zh-CN" sz="1200" kern="1200" dirty="0" smtClean="0">
                <a:solidFill>
                  <a:schemeClr val="tx1"/>
                </a:solidFill>
                <a:effectLst/>
                <a:latin typeface="+mn-lt"/>
                <a:ea typeface="+mn-ea"/>
                <a:cs typeface="+mn-cs"/>
              </a:rPr>
              <a:t>都包括</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个块，但是该模型去掉了</a:t>
            </a:r>
            <a:r>
              <a:rPr lang="en-US" altLang="zh-CN" sz="1200" kern="1200" dirty="0" smtClean="0">
                <a:solidFill>
                  <a:schemeClr val="tx1"/>
                </a:solidFill>
                <a:effectLst/>
                <a:latin typeface="+mn-lt"/>
                <a:ea typeface="+mn-ea"/>
                <a:cs typeface="+mn-cs"/>
              </a:rPr>
              <a:t>Layer Norm</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bias</a:t>
            </a:r>
            <a:r>
              <a:rPr lang="zh-CN" altLang="zh-CN" sz="1200" kern="1200" dirty="0" smtClean="0">
                <a:solidFill>
                  <a:schemeClr val="tx1"/>
                </a:solidFill>
                <a:effectLst/>
                <a:latin typeface="+mn-lt"/>
                <a:ea typeface="+mn-ea"/>
                <a:cs typeface="+mn-cs"/>
              </a:rPr>
              <a:t>，并且将</a:t>
            </a:r>
            <a:r>
              <a:rPr lang="en-US" altLang="zh-CN" sz="1200" kern="1200" dirty="0" smtClean="0">
                <a:solidFill>
                  <a:schemeClr val="tx1"/>
                </a:solidFill>
                <a:effectLst/>
                <a:latin typeface="+mn-lt"/>
                <a:ea typeface="+mn-ea"/>
                <a:cs typeface="+mn-cs"/>
              </a:rPr>
              <a:t>Layer Norm</a:t>
            </a:r>
            <a:r>
              <a:rPr lang="zh-CN" altLang="zh-CN" sz="1200" kern="1200" dirty="0" smtClean="0">
                <a:solidFill>
                  <a:schemeClr val="tx1"/>
                </a:solidFill>
                <a:effectLst/>
                <a:latin typeface="+mn-lt"/>
                <a:ea typeface="+mn-ea"/>
                <a:cs typeface="+mn-cs"/>
              </a:rPr>
              <a:t>放在残差链接之前，并且使用了一个不同的位置编码方式。</a:t>
            </a:r>
            <a:endParaRPr lang="zh-CN" altLang="en-US" dirty="0"/>
          </a:p>
        </p:txBody>
      </p:sp>
      <p:sp>
        <p:nvSpPr>
          <p:cNvPr id="4" name="灯片编号占位符 3"/>
          <p:cNvSpPr>
            <a:spLocks noGrp="1"/>
          </p:cNvSpPr>
          <p:nvPr>
            <p:ph type="sldNum" sz="quarter" idx="10"/>
          </p:nvPr>
        </p:nvSpPr>
        <p:spPr/>
        <p:txBody>
          <a:bodyPr/>
          <a:lstStyle/>
          <a:p>
            <a:fld id="{2BF24D62-1F48-4BBD-87B6-ADEF800CC4D2}" type="slidenum">
              <a:rPr lang="zh-CN" altLang="en-US" smtClean="0"/>
              <a:t>9</a:t>
            </a:fld>
            <a:endParaRPr lang="zh-CN" altLang="en-US"/>
          </a:p>
        </p:txBody>
      </p:sp>
    </p:spTree>
    <p:extLst>
      <p:ext uri="{BB962C8B-B14F-4D97-AF65-F5344CB8AC3E}">
        <p14:creationId xmlns:p14="http://schemas.microsoft.com/office/powerpoint/2010/main" val="366107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T5</a:t>
            </a:r>
            <a:r>
              <a:rPr lang="zh-CN" altLang="en-US" dirty="0" smtClean="0"/>
              <a:t>模型在训练的时候，采用的是最大似然，利用了</a:t>
            </a:r>
            <a:r>
              <a:rPr lang="en-US" altLang="zh-CN" dirty="0" smtClean="0"/>
              <a:t>teacher forcing</a:t>
            </a:r>
            <a:endParaRPr lang="zh-CN" altLang="en-US" dirty="0"/>
          </a:p>
        </p:txBody>
      </p:sp>
      <p:sp>
        <p:nvSpPr>
          <p:cNvPr id="4" name="灯片编号占位符 3"/>
          <p:cNvSpPr>
            <a:spLocks noGrp="1"/>
          </p:cNvSpPr>
          <p:nvPr>
            <p:ph type="sldNum" sz="quarter" idx="5"/>
          </p:nvPr>
        </p:nvSpPr>
        <p:spPr/>
        <p:txBody>
          <a:bodyPr/>
          <a:lstStyle/>
          <a:p>
            <a:fld id="{2BF24D62-1F48-4BBD-87B6-ADEF800CC4D2}" type="slidenum">
              <a:rPr lang="zh-CN" altLang="en-US" smtClean="0"/>
              <a:t>10</a:t>
            </a:fld>
            <a:endParaRPr lang="zh-CN" altLang="en-US"/>
          </a:p>
        </p:txBody>
      </p:sp>
    </p:spTree>
    <p:extLst>
      <p:ext uri="{BB962C8B-B14F-4D97-AF65-F5344CB8AC3E}">
        <p14:creationId xmlns:p14="http://schemas.microsoft.com/office/powerpoint/2010/main" val="100557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BERT</a:t>
            </a:r>
            <a:r>
              <a:rPr lang="zh-CN" altLang="en-US" dirty="0" smtClean="0"/>
              <a:t>里面采取了掩码机制，也就是对</a:t>
            </a:r>
            <a:r>
              <a:rPr lang="en-US" altLang="zh-CN" dirty="0" smtClean="0"/>
              <a:t>BERT</a:t>
            </a:r>
            <a:r>
              <a:rPr lang="zh-CN" altLang="en-US" dirty="0" smtClean="0"/>
              <a:t>的输入，会</a:t>
            </a:r>
            <a:r>
              <a:rPr lang="en-US" altLang="zh-CN" dirty="0" smtClean="0"/>
              <a:t>mask</a:t>
            </a:r>
            <a:r>
              <a:rPr lang="zh-CN" altLang="en-US" dirty="0" smtClean="0"/>
              <a:t>掉一部分的</a:t>
            </a:r>
            <a:r>
              <a:rPr lang="en-US" altLang="zh-CN" dirty="0" smtClean="0"/>
              <a:t>token</a:t>
            </a:r>
            <a:r>
              <a:rPr lang="zh-CN" altLang="en-US" dirty="0" smtClean="0"/>
              <a:t>，对于</a:t>
            </a:r>
            <a:r>
              <a:rPr lang="en-US" altLang="zh-CN" dirty="0" smtClean="0"/>
              <a:t>BERT</a:t>
            </a:r>
            <a:r>
              <a:rPr lang="zh-CN" altLang="en-US" dirty="0" smtClean="0"/>
              <a:t>来说，他是一个</a:t>
            </a:r>
            <a:r>
              <a:rPr lang="en-US" altLang="zh-CN" dirty="0" smtClean="0"/>
              <a:t>token</a:t>
            </a:r>
            <a:r>
              <a:rPr lang="zh-CN" altLang="en-US" dirty="0" smtClean="0"/>
              <a:t>对应一个</a:t>
            </a:r>
            <a:r>
              <a:rPr lang="en-US" altLang="zh-CN" dirty="0" smtClean="0"/>
              <a:t>mask</a:t>
            </a:r>
            <a:r>
              <a:rPr lang="zh-CN" altLang="en-US" dirty="0" smtClean="0"/>
              <a:t>，但是在</a:t>
            </a:r>
            <a:r>
              <a:rPr lang="en-US" altLang="zh-CN" dirty="0" smtClean="0"/>
              <a:t>T5</a:t>
            </a:r>
            <a:r>
              <a:rPr lang="zh-CN" altLang="en-US" dirty="0" smtClean="0"/>
              <a:t>里面，他采取的策略是，如果你要</a:t>
            </a:r>
            <a:r>
              <a:rPr lang="en-US" altLang="zh-CN" dirty="0" smtClean="0"/>
              <a:t>mask</a:t>
            </a:r>
            <a:r>
              <a:rPr lang="zh-CN" altLang="en-US" dirty="0" smtClean="0"/>
              <a:t>掉的是连续的</a:t>
            </a:r>
            <a:r>
              <a:rPr lang="en-US" altLang="zh-CN" dirty="0" smtClean="0"/>
              <a:t>token</a:t>
            </a:r>
            <a:r>
              <a:rPr lang="zh-CN" altLang="en-US" dirty="0" smtClean="0"/>
              <a:t>，那他就用一个唯一的</a:t>
            </a:r>
            <a:r>
              <a:rPr lang="en-US" altLang="zh-CN" dirty="0" smtClean="0"/>
              <a:t>token</a:t>
            </a:r>
            <a:r>
              <a:rPr lang="zh-CN" altLang="en-US" dirty="0" smtClean="0"/>
              <a:t>来替换，比如上面这个例子，他需要</a:t>
            </a:r>
            <a:r>
              <a:rPr lang="en-US" altLang="zh-CN" dirty="0" smtClean="0"/>
              <a:t>mask</a:t>
            </a:r>
            <a:r>
              <a:rPr lang="zh-CN" altLang="en-US" dirty="0" smtClean="0"/>
              <a:t>掉</a:t>
            </a:r>
            <a:r>
              <a:rPr lang="en-US" altLang="zh-CN" dirty="0" smtClean="0"/>
              <a:t>for </a:t>
            </a:r>
            <a:r>
              <a:rPr lang="zh-CN" altLang="en-US" dirty="0" smtClean="0"/>
              <a:t>和</a:t>
            </a:r>
            <a:r>
              <a:rPr lang="en-US" altLang="zh-CN" dirty="0" smtClean="0"/>
              <a:t>inviting</a:t>
            </a:r>
            <a:r>
              <a:rPr lang="zh-CN" altLang="en-US" dirty="0" smtClean="0"/>
              <a:t>，但他没有分别给这两个</a:t>
            </a:r>
            <a:r>
              <a:rPr lang="en-US" altLang="zh-CN" dirty="0" smtClean="0"/>
              <a:t>token</a:t>
            </a:r>
            <a:r>
              <a:rPr lang="zh-CN" altLang="en-US" dirty="0" smtClean="0"/>
              <a:t>给</a:t>
            </a:r>
            <a:r>
              <a:rPr lang="en-US" altLang="zh-CN" dirty="0" smtClean="0"/>
              <a:t>mask</a:t>
            </a:r>
            <a:r>
              <a:rPr lang="zh-CN" altLang="en-US" dirty="0" smtClean="0"/>
              <a:t>掉，而是用了一个</a:t>
            </a:r>
            <a:r>
              <a:rPr lang="en-US" altLang="zh-CN" dirty="0" err="1" smtClean="0"/>
              <a:t>token《x</a:t>
            </a:r>
            <a:r>
              <a:rPr lang="en-US" altLang="zh-CN" dirty="0" smtClean="0"/>
              <a:t>》</a:t>
            </a:r>
            <a:r>
              <a:rPr lang="zh-CN" altLang="en-US" dirty="0" smtClean="0"/>
              <a:t>来</a:t>
            </a:r>
            <a:r>
              <a:rPr lang="en-US" altLang="zh-CN" dirty="0" smtClean="0"/>
              <a:t>mask</a:t>
            </a:r>
            <a:r>
              <a:rPr lang="zh-CN" altLang="en-US" dirty="0" smtClean="0"/>
              <a:t>。然后他的目标输出就是就是</a:t>
            </a:r>
            <a:r>
              <a:rPr lang="en-US" altLang="zh-CN" dirty="0" smtClean="0"/>
              <a:t>drop</a:t>
            </a:r>
            <a:r>
              <a:rPr lang="zh-CN" altLang="en-US" dirty="0" smtClean="0"/>
              <a:t>掉的那些</a:t>
            </a:r>
            <a:r>
              <a:rPr lang="en-US" altLang="zh-CN" dirty="0" smtClean="0"/>
              <a:t>span</a:t>
            </a:r>
            <a:r>
              <a:rPr lang="zh-CN" altLang="en-US" dirty="0" smtClean="0"/>
              <a:t>，</a:t>
            </a:r>
            <a:r>
              <a:rPr lang="en-US" altLang="zh-CN" dirty="0" smtClean="0"/>
              <a:t>&lt;z&gt;</a:t>
            </a:r>
            <a:r>
              <a:rPr lang="zh-CN" altLang="en-US" dirty="0" smtClean="0"/>
              <a:t>是一个最后的哨兵</a:t>
            </a:r>
            <a:r>
              <a:rPr lang="en-US" altLang="zh-CN" dirty="0" smtClean="0"/>
              <a:t>token</a:t>
            </a:r>
            <a:r>
              <a:rPr lang="zh-CN" altLang="en-US" dirty="0" smtClean="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24D62-1F48-4BBD-87B6-ADEF800CC4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614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585AF-EA46-DD11-8F65-718F7CC17B5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58362D-6D1D-718A-2F13-F24A320B38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A98DD8-70B9-2D90-76D4-30873BEF2C98}"/>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52C00C3C-5CB7-3F61-7FCA-0F7490332B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20BE0-96E6-C79B-A4F4-F125739CCCC2}"/>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18413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24B3E-A1D8-06B0-FB0F-F331F28658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A8C993-0334-3932-324D-6BADBA6FD1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9F82E-0C76-E4DA-4E73-3D16FD20E370}"/>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13F1AE72-EBFD-D2DE-A8D8-B7CBB36978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9D4DE3-5AB7-8E3B-71E0-9FD3D2E0124B}"/>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324615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DCAB12F-BE0D-6E12-88ED-E1ABEA0BE0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25C7BB-75F6-0558-98D0-FD0F982BA0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E883FD-FEFF-BE96-9CC9-C7C9AE4DAC16}"/>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1C27639E-194E-992A-A4C5-B7F5504B1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083630-2BD4-61EE-A21F-21BF9BB05287}"/>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80363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DBDD2B11-219D-6640-8E72-7CBFD102B819}" type="datetime1">
              <a:rPr lang="en-US" smtClean="0"/>
              <a:t>10/27/2022</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1624304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14AC9231-F634-1946-ADD3-D74CB7B41A34}" type="datetime1">
              <a:rPr lang="en-US" smtClean="0"/>
              <a:t>10/27/2022</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981861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9481EA9-23FA-084C-8A6B-07DAACE159F3}" type="datetime1">
              <a:rPr lang="en-US" smtClean="0"/>
              <a:t>10/27/2022</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300790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A0478A9A-6E37-6C4C-8C6A-1BD10EA66858}" type="datetime1">
              <a:rPr lang="en-US" smtClean="0"/>
              <a:t>10/27/2022</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046897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AA8C4F17-5492-2743-A512-43F1D94D6DA1}" type="datetime1">
              <a:rPr lang="en-US" smtClean="0"/>
              <a:t>10/27/2022</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37471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D8AEB0A1-0478-AD44-8964-CAB057EE3BBB}" type="datetime1">
              <a:rPr lang="en-US" smtClean="0"/>
              <a:t>10/27/2022</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80182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8CC6E4E7-008D-0C47-A961-72E63B6C358C}" type="datetime1">
              <a:rPr lang="en-US" smtClean="0"/>
              <a:t>10/27/2022</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67054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189BD1BE-3493-094C-A16D-66721E8AC0E5}" type="datetime1">
              <a:rPr lang="en-US" smtClean="0"/>
              <a:t>10/27/2022</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05369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3000C-2657-9F4F-C962-EC1B36781B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F7DB28-42EC-AEA3-CF16-4CB28D78DF1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2FD81D-076A-5C62-3F20-392E43DD7317}"/>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26989DE5-D78B-D23A-2B17-F3F9DC90A3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91E84B-D595-E642-8883-B98C9287CB72}"/>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665614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3BCD86DE-A76B-2A46-A8C3-C20F7F6C4013}" type="datetime1">
              <a:rPr lang="en-US" smtClean="0"/>
              <a:t>10/27/2022</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635508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BEF08D54-5E93-6344-9388-A56FB598AE94}" type="datetime1">
              <a:rPr lang="en-US" smtClean="0"/>
              <a:t>10/27/2022</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07779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1ED38CD3-1EDF-9147-8D0D-F6D1E1520BA7}" type="datetime1">
              <a:rPr lang="en-US" smtClean="0"/>
              <a:t>10/27/2022</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739176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0059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3754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lvl1pPr>
              <a:defRPr b="0" i="0"/>
            </a:lvl1pPr>
          </a:lstStyle>
          <a:p>
            <a:fld id="{0723600C-591F-E649-B256-AB1243C69204}" type="datetime1">
              <a:rPr lang="en-US" smtClean="0"/>
              <a:t>10/27/2022</a:t>
            </a:fld>
            <a:endParaRPr lang="en-US" dirty="0"/>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2910199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lvl1pPr>
              <a:defRPr b="0" i="0"/>
            </a:lvl1pPr>
          </a:lstStyle>
          <a:p>
            <a:fld id="{8B08015C-387C-E04E-8549-BE7667BA7E8A}" type="datetime1">
              <a:rPr lang="en-US" smtClean="0"/>
              <a:t>10/27/2022</a:t>
            </a:fld>
            <a:endParaRPr lang="en-US" dirty="0"/>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981633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lvl1pPr>
              <a:defRPr b="0" i="0"/>
            </a:lvl1pPr>
          </a:lstStyle>
          <a:p>
            <a:fld id="{DC7759A6-C086-9749-9527-9137A76001BE}" type="datetime1">
              <a:rPr lang="en-US" smtClean="0"/>
              <a:t>10/27/2022</a:t>
            </a:fld>
            <a:endParaRPr lang="en-US" dirty="0"/>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038823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lvl1pPr>
              <a:defRPr b="0" i="0"/>
            </a:lvl1pPr>
          </a:lstStyle>
          <a:p>
            <a:fld id="{8FBEEDE6-FD0E-794E-9EF3-E312DC2FE94E}" type="datetime1">
              <a:rPr lang="en-US" smtClean="0"/>
              <a:t>10/27/2022</a:t>
            </a:fld>
            <a:endParaRPr lang="en-US" dirty="0"/>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3260387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lvl1pPr>
              <a:defRPr b="0" i="0"/>
            </a:lvl1pPr>
          </a:lstStyle>
          <a:p>
            <a:fld id="{F965DF63-658A-A946-A41B-CEF8E317A710}" type="datetime1">
              <a:rPr lang="en-US" smtClean="0"/>
              <a:t>10/27/2022</a:t>
            </a:fld>
            <a:endParaRPr lang="en-US" dirty="0"/>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242719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85093-FE77-C373-05ED-6037A5AF8F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79B758-7A7B-F38F-E414-2135A8E1F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2AFA62-83E3-3835-9810-56E0ADB8F25B}"/>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223AE92B-192A-ABB7-5CD8-C3366CB57A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3E90B7-284D-4EC9-4112-D74A128CA517}"/>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0845226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lvl1pPr>
              <a:defRPr b="0" i="0"/>
            </a:lvl1pPr>
          </a:lstStyle>
          <a:p>
            <a:fld id="{016FEA7C-BBC5-C94B-A471-7BFAD9CE7919}" type="datetime1">
              <a:rPr lang="en-US" smtClean="0"/>
              <a:t>10/27/2022</a:t>
            </a:fld>
            <a:endParaRPr lang="en-US" dirty="0"/>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68375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lvl1pPr>
              <a:defRPr b="0" i="0"/>
            </a:lvl1pPr>
          </a:lstStyle>
          <a:p>
            <a:fld id="{34FC71BF-1B66-0D4B-9C9F-6530F42E7086}" type="datetime1">
              <a:rPr lang="en-US" smtClean="0"/>
              <a:t>10/27/2022</a:t>
            </a:fld>
            <a:endParaRPr lang="en-US" dirty="0"/>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4285193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lvl1pPr>
              <a:defRPr b="0" i="0"/>
            </a:lvl1pPr>
          </a:lstStyle>
          <a:p>
            <a:fld id="{DCF787B1-1D30-5D41-A074-26B5F2074808}" type="datetime1">
              <a:rPr lang="en-US" smtClean="0"/>
              <a:t>10/27/2022</a:t>
            </a:fld>
            <a:endParaRPr lang="en-US" dirty="0"/>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171266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lvl1pPr>
              <a:defRPr b="0" i="0"/>
            </a:lvl1pPr>
          </a:lstStyle>
          <a:p>
            <a:fld id="{1A6B4C16-F0C7-2D4F-9391-193C1772208C}" type="datetime1">
              <a:rPr lang="en-US" smtClean="0"/>
              <a:t>10/27/2022</a:t>
            </a:fld>
            <a:endParaRPr lang="en-US" dirty="0"/>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709561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lvl1pPr>
              <a:defRPr b="0" i="0"/>
            </a:lvl1pPr>
          </a:lstStyle>
          <a:p>
            <a:fld id="{322E4512-E57D-354C-8A1C-AE200C5BC6F5}" type="datetime1">
              <a:rPr lang="en-US" smtClean="0"/>
              <a:t>10/27/2022</a:t>
            </a:fld>
            <a:endParaRPr lang="en-US" dirty="0"/>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673375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lvl1pPr>
              <a:defRPr b="0" i="0"/>
            </a:lvl1pPr>
          </a:lstStyle>
          <a:p>
            <a:fld id="{05A7AA0E-54D6-8440-AB55-C9BA7CDC7B73}" type="datetime1">
              <a:rPr lang="en-US" smtClean="0"/>
              <a:t>10/27/2022</a:t>
            </a:fld>
            <a:endParaRPr lang="en-US" dirty="0"/>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9117960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2958456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41777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15862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2" name="Google Shape;42;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4220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E5F3A-425C-0A72-6189-56E17AC41D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A4366F-E00B-1DCF-3107-BF14511A8F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C54F61-6D54-75D9-FE72-EB8878B53D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B78246-018A-48FE-9758-34A050A5E0EF}"/>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F0DBBA57-AA3B-18B5-7515-97F531A8B3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D79AB-3423-F667-0B31-66ED313E1E40}"/>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1486466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202729"/>
                </a:solidFill>
                <a:latin typeface="Microsoft Sans Serif"/>
                <a:cs typeface="Microsoft Sans Serif"/>
              </a:defRPr>
            </a:lvl1pPr>
          </a:lstStyle>
          <a:p>
            <a:endParaRPr/>
          </a:p>
        </p:txBody>
      </p:sp>
      <p:sp>
        <p:nvSpPr>
          <p:cNvPr id="3" name="Holder 3"/>
          <p:cNvSpPr>
            <a:spLocks noGrp="1"/>
          </p:cNvSpPr>
          <p:nvPr>
            <p:ph sz="half" idx="2"/>
          </p:nvPr>
        </p:nvSpPr>
        <p:spPr>
          <a:xfrm>
            <a:off x="512967" y="1621807"/>
            <a:ext cx="4634653" cy="332399"/>
          </a:xfrm>
          <a:prstGeom prst="rect">
            <a:avLst/>
          </a:prstGeom>
        </p:spPr>
        <p:txBody>
          <a:bodyPr wrap="square" lIns="0" tIns="0" rIns="0" bIns="0">
            <a:spAutoFit/>
          </a:bodyPr>
          <a:lstStyle>
            <a:lvl1pPr>
              <a:defRPr sz="2400" b="0" i="0">
                <a:solidFill>
                  <a:srgbClr val="616161"/>
                </a:solidFill>
                <a:latin typeface="Microsoft Sans Serif"/>
                <a:cs typeface="Microsoft Sans Serif"/>
              </a:defRPr>
            </a:lvl1pPr>
          </a:lstStyle>
          <a:p>
            <a:endParaRPr/>
          </a:p>
        </p:txBody>
      </p:sp>
      <p:sp>
        <p:nvSpPr>
          <p:cNvPr id="4" name="Holder 4"/>
          <p:cNvSpPr>
            <a:spLocks noGrp="1"/>
          </p:cNvSpPr>
          <p:nvPr>
            <p:ph sz="half" idx="3"/>
          </p:nvPr>
        </p:nvSpPr>
        <p:spPr>
          <a:xfrm>
            <a:off x="6278880" y="1577340"/>
            <a:ext cx="5303520" cy="4431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defRPr>
            </a:lvl1pPr>
          </a:lstStyle>
          <a:p>
            <a:fld id="{5D1FD1A0-CCA4-504F-B42C-2C6C0262739C}" type="datetime1">
              <a:rPr lang="en-US" smtClean="0"/>
              <a:t>10/27/2022</a:t>
            </a:fld>
            <a:endParaRPr lang="en-US" dirty="0"/>
          </a:p>
        </p:txBody>
      </p:sp>
      <p:sp>
        <p:nvSpPr>
          <p:cNvPr id="7" name="Holder 7"/>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4223134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202729"/>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4" name="Holder 4"/>
          <p:cNvSpPr>
            <a:spLocks noGrp="1"/>
          </p:cNvSpPr>
          <p:nvPr>
            <p:ph type="dt" sz="half" idx="6"/>
          </p:nvPr>
        </p:nvSpPr>
        <p:spPr/>
        <p:txBody>
          <a:bodyPr lIns="0" tIns="0" rIns="0" bIns="0"/>
          <a:lstStyle>
            <a:lvl1pPr algn="l">
              <a:defRPr b="0" i="0">
                <a:solidFill>
                  <a:schemeClr val="tx1">
                    <a:tint val="75000"/>
                  </a:schemeClr>
                </a:solidFill>
              </a:defRPr>
            </a:lvl1pPr>
          </a:lstStyle>
          <a:p>
            <a:fld id="{6737F516-4C25-BE4E-9D58-906C8F8D3B88}" type="datetime1">
              <a:rPr lang="en-US" smtClean="0"/>
              <a:t>10/27/2022</a:t>
            </a:fld>
            <a:endParaRPr lang="en-US" dirty="0"/>
          </a:p>
        </p:txBody>
      </p:sp>
      <p:sp>
        <p:nvSpPr>
          <p:cNvPr id="5" name="Holder 5"/>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439615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7965" y="2229030"/>
            <a:ext cx="10636067" cy="886397"/>
          </a:xfrm>
          <a:prstGeom prst="rect">
            <a:avLst/>
          </a:prstGeom>
        </p:spPr>
        <p:txBody>
          <a:bodyPr wrap="square" lIns="0" tIns="0" rIns="0" bIns="0">
            <a:spAutoFit/>
          </a:bodyPr>
          <a:lstStyle>
            <a:lvl1pPr>
              <a:defRPr sz="64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1"/>
            <a:ext cx="8534400" cy="4431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5" name="Holder 5"/>
          <p:cNvSpPr>
            <a:spLocks noGrp="1"/>
          </p:cNvSpPr>
          <p:nvPr>
            <p:ph type="dt" sz="half" idx="6"/>
          </p:nvPr>
        </p:nvSpPr>
        <p:spPr/>
        <p:txBody>
          <a:bodyPr lIns="0" tIns="0" rIns="0" bIns="0"/>
          <a:lstStyle>
            <a:lvl1pPr algn="l">
              <a:defRPr b="0" i="0">
                <a:solidFill>
                  <a:schemeClr val="tx1">
                    <a:tint val="75000"/>
                  </a:schemeClr>
                </a:solidFill>
              </a:defRPr>
            </a:lvl1pPr>
          </a:lstStyle>
          <a:p>
            <a:fld id="{2FDF5679-A2FC-1A44-B147-013D815F92D4}" type="datetime1">
              <a:rPr lang="en-US" smtClean="0"/>
              <a:t>10/27/2022</a:t>
            </a:fld>
            <a:endParaRPr lang="en-US" dirty="0"/>
          </a:p>
        </p:txBody>
      </p:sp>
      <p:sp>
        <p:nvSpPr>
          <p:cNvPr id="6" name="Holder 6"/>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1760073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3" name="Holder 3"/>
          <p:cNvSpPr>
            <a:spLocks noGrp="1"/>
          </p:cNvSpPr>
          <p:nvPr>
            <p:ph type="dt" sz="half" idx="6"/>
          </p:nvPr>
        </p:nvSpPr>
        <p:spPr/>
        <p:txBody>
          <a:bodyPr lIns="0" tIns="0" rIns="0" bIns="0"/>
          <a:lstStyle>
            <a:lvl1pPr algn="l">
              <a:defRPr b="0" i="0">
                <a:solidFill>
                  <a:schemeClr val="tx1">
                    <a:tint val="75000"/>
                  </a:schemeClr>
                </a:solidFill>
              </a:defRPr>
            </a:lvl1pPr>
          </a:lstStyle>
          <a:p>
            <a:fld id="{D7228DF2-CB6C-EE40-A393-9943CF405118}" type="datetime1">
              <a:rPr lang="en-US" smtClean="0"/>
              <a:t>10/27/2022</a:t>
            </a:fld>
            <a:endParaRPr lang="en-US" dirty="0"/>
          </a:p>
        </p:txBody>
      </p:sp>
      <p:sp>
        <p:nvSpPr>
          <p:cNvPr id="4" name="Holder 4"/>
          <p:cNvSpPr>
            <a:spLocks noGrp="1"/>
          </p:cNvSpPr>
          <p:nvPr>
            <p:ph type="sldNum" sz="quarter" idx="7"/>
          </p:nvPr>
        </p:nvSpPr>
        <p:spPr/>
        <p:txBody>
          <a:bodyPr lIns="0" tIns="0" rIns="0" bIns="0"/>
          <a:lstStyle>
            <a:lvl1pPr>
              <a:defRPr sz="1333" b="0" i="0">
                <a:solidFill>
                  <a:srgbClr val="202729"/>
                </a:solidFill>
                <a:latin typeface="Microsoft Sans Serif"/>
                <a:cs typeface="Microsoft Sans Serif"/>
              </a:defRPr>
            </a:lvl1pPr>
          </a:lstStyle>
          <a:p>
            <a:pPr marL="50799">
              <a:spcBef>
                <a:spcPts val="27"/>
              </a:spcBef>
            </a:pPr>
            <a:fld id="{81D60167-4931-47E6-BA6A-407CBD079E47}" type="slidenum">
              <a:rPr lang="en-US" spc="-73" smtClean="0"/>
              <a:pPr marL="50799">
                <a:spcBef>
                  <a:spcPts val="27"/>
                </a:spcBef>
              </a:pPr>
              <a:t>‹#›</a:t>
            </a:fld>
            <a:endParaRPr lang="en-US" spc="-73" dirty="0"/>
          </a:p>
        </p:txBody>
      </p:sp>
    </p:spTree>
    <p:extLst>
      <p:ext uri="{BB962C8B-B14F-4D97-AF65-F5344CB8AC3E}">
        <p14:creationId xmlns:p14="http://schemas.microsoft.com/office/powerpoint/2010/main" val="277973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813B7-6EFD-5D86-017C-BDAED0CCA2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B9A61-2125-4F49-7CE2-B61E251B82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067875-BD6D-BC45-20BB-837DA0DC222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6292D8-4610-7B32-2381-950D802E1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D1FCB4-D46D-4148-677C-AEA78485E7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40C093-14C8-8616-5681-3A3EB3939216}"/>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8" name="页脚占位符 7">
            <a:extLst>
              <a:ext uri="{FF2B5EF4-FFF2-40B4-BE49-F238E27FC236}">
                <a16:creationId xmlns:a16="http://schemas.microsoft.com/office/drawing/2014/main" id="{D32573F8-498B-D34F-0B13-A2F93F2010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962496-E0FD-A275-E1A4-ECE591DB6BD9}"/>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604956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27C4D-B696-B91D-F757-1341B38F4D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419832-F8FD-A100-C6C7-1062489BDD29}"/>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4" name="页脚占位符 3">
            <a:extLst>
              <a:ext uri="{FF2B5EF4-FFF2-40B4-BE49-F238E27FC236}">
                <a16:creationId xmlns:a16="http://schemas.microsoft.com/office/drawing/2014/main" id="{B4348905-6304-785D-F1E8-78645AA0E39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9564F7-CE94-CA80-BAB3-31EBF0AD1459}"/>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76577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FC78EF-3ED3-EFE9-D16E-4484F83B787A}"/>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3" name="页脚占位符 2">
            <a:extLst>
              <a:ext uri="{FF2B5EF4-FFF2-40B4-BE49-F238E27FC236}">
                <a16:creationId xmlns:a16="http://schemas.microsoft.com/office/drawing/2014/main" id="{7C6F099D-9543-BA06-8155-8AEAAA80CEF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2B349B-0C6E-5E18-24BB-78C9C6C1D2A6}"/>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397896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CA1-A283-CC4C-9EC2-DB6E55A36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C7C3EA-3987-144B-EBF9-BEB9760C5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A6A64E6-A3A6-FC27-3423-6D8CFF21D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27430A-B2AF-F304-BC95-6D8B0BB316E8}"/>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D889E983-A2EC-83D4-C589-831D22CB84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513FD5-8CF4-378E-F33D-531FF93FE2EB}"/>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01676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6812D-7477-AD63-4354-CD09700C39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1E27D1-3B43-B372-91D0-13EB40744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036040-F83E-8A55-8B5D-A569197CB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FC7501-9C8C-834A-A4E7-BA81BC944D39}"/>
              </a:ext>
            </a:extLst>
          </p:cNvPr>
          <p:cNvSpPr>
            <a:spLocks noGrp="1"/>
          </p:cNvSpPr>
          <p:nvPr>
            <p:ph type="dt" sz="half" idx="10"/>
          </p:nvPr>
        </p:nvSpPr>
        <p:spPr/>
        <p:txBody>
          <a:bodyPr/>
          <a:lstStyle/>
          <a:p>
            <a:fld id="{9BD4889A-7716-4C0B-8E06-5BB01FDA2B17}"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CF6D9F66-E0A3-5D77-C839-C88F954044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C2E550-F696-1579-1483-2052CCEFDB35}"/>
              </a:ext>
            </a:extLst>
          </p:cNvPr>
          <p:cNvSpPr>
            <a:spLocks noGrp="1"/>
          </p:cNvSpPr>
          <p:nvPr>
            <p:ph type="sldNum" sz="quarter" idx="12"/>
          </p:nvPr>
        </p:nvSpPr>
        <p:spPr/>
        <p:txBody>
          <a:body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283674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C91BE5-1FAB-7E35-5924-25508CBADA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60C9CE-AA04-B7E5-4C32-563382B8C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025D94-72E8-077B-0339-0CF10AD50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4889A-7716-4C0B-8E06-5BB01FDA2B17}"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2D3E2E96-70E4-15AB-FF3A-107AB1CBC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406D87-1E93-9FF7-B336-F46F77E6E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C6264-62EA-486A-80E6-F421F30A60DD}" type="slidenum">
              <a:rPr lang="zh-CN" altLang="en-US" smtClean="0"/>
              <a:t>‹#›</a:t>
            </a:fld>
            <a:endParaRPr lang="zh-CN" altLang="en-US"/>
          </a:p>
        </p:txBody>
      </p:sp>
    </p:spTree>
    <p:extLst>
      <p:ext uri="{BB962C8B-B14F-4D97-AF65-F5344CB8AC3E}">
        <p14:creationId xmlns:p14="http://schemas.microsoft.com/office/powerpoint/2010/main" val="485227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B88C33D0-5D5A-2540-86CF-C83EEEB57166}" type="datetime1">
              <a:rPr lang="en-US" smtClean="0"/>
              <a:t>10/27/2022</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1567463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b="0" i="0">
                <a:solidFill>
                  <a:schemeClr val="tx1">
                    <a:tint val="75000"/>
                  </a:schemeClr>
                </a:solidFill>
                <a:latin typeface="Corbel" panose="020B0503020204020204" pitchFamily="34" charset="0"/>
              </a:defRPr>
            </a:lvl1pPr>
          </a:lstStyle>
          <a:p>
            <a:fld id="{548C9D66-A2F0-574D-8F24-F83AF988297D}" type="datetime1">
              <a:rPr lang="en-US" smtClean="0"/>
              <a:t>10/27/2022</a:t>
            </a:fld>
            <a:endParaRPr lang="en-US" dirty="0"/>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b="0" i="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b="0" i="0">
                <a:solidFill>
                  <a:schemeClr val="tx1">
                    <a:tint val="75000"/>
                  </a:schemeClr>
                </a:solidFill>
                <a:latin typeface="Corbel" panose="020B0503020204020204" pitchFamily="34" charset="0"/>
              </a:defRPr>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83435784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hf hdr="0" ftr="0" dt="0"/>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标题 3">
            <a:extLst>
              <a:ext uri="{FF2B5EF4-FFF2-40B4-BE49-F238E27FC236}">
                <a16:creationId xmlns:a16="http://schemas.microsoft.com/office/drawing/2014/main" id="{194B7A82-B2A7-BFEA-5292-65F5DC6E270E}"/>
              </a:ext>
            </a:extLst>
          </p:cNvPr>
          <p:cNvSpPr>
            <a:spLocks noGrp="1"/>
          </p:cNvSpPr>
          <p:nvPr>
            <p:ph type="ctrTitle"/>
          </p:nvPr>
        </p:nvSpPr>
        <p:spPr>
          <a:solidFill>
            <a:srgbClr val="D4D4FF"/>
          </a:solidFill>
        </p:spPr>
        <p:txBody>
          <a:bodyPr>
            <a:normAutofit/>
          </a:bodyPr>
          <a:lstStyle/>
          <a:p>
            <a:r>
              <a:rPr lang="en-US" altLang="zh-CN" b="1" dirty="0" smtClean="0"/>
              <a:t>Other </a:t>
            </a:r>
            <a:r>
              <a:rPr lang="en-US" altLang="zh-CN" b="1" dirty="0" err="1" smtClean="0"/>
              <a:t>Pretraining</a:t>
            </a:r>
            <a:r>
              <a:rPr lang="en-US" altLang="zh-CN" b="1" dirty="0" smtClean="0"/>
              <a:t> Language Models I</a:t>
            </a:r>
            <a:endParaRPr lang="zh-CN" altLang="en-US" b="1" dirty="0"/>
          </a:p>
        </p:txBody>
      </p:sp>
      <p:sp>
        <p:nvSpPr>
          <p:cNvPr id="6" name="副标题 5">
            <a:extLst>
              <a:ext uri="{FF2B5EF4-FFF2-40B4-BE49-F238E27FC236}">
                <a16:creationId xmlns:a16="http://schemas.microsoft.com/office/drawing/2014/main" id="{ECA95355-EAFF-3571-5F20-BD52D5261946}"/>
              </a:ext>
            </a:extLst>
          </p:cNvPr>
          <p:cNvSpPr>
            <a:spLocks noGrp="1"/>
          </p:cNvSpPr>
          <p:nvPr>
            <p:ph type="subTitle" idx="1"/>
          </p:nvPr>
        </p:nvSpPr>
        <p:spPr>
          <a:xfrm>
            <a:off x="1524000" y="4143576"/>
            <a:ext cx="9144000" cy="1655762"/>
          </a:xfrm>
        </p:spPr>
        <p:txBody>
          <a:bodyPr/>
          <a:lstStyle/>
          <a:p>
            <a:r>
              <a:rPr lang="en-US" altLang="zh-CN" b="1" dirty="0" err="1"/>
              <a:t>AntNLP</a:t>
            </a:r>
            <a:r>
              <a:rPr lang="en-US" altLang="zh-CN" b="1" dirty="0"/>
              <a:t> 2022 Fall Seminar</a:t>
            </a:r>
          </a:p>
          <a:p>
            <a:r>
              <a:rPr lang="en-US" altLang="zh-CN" b="1" dirty="0" smtClean="0"/>
              <a:t>Liu </a:t>
            </a:r>
            <a:r>
              <a:rPr lang="en-US" altLang="zh-CN" b="1" dirty="0" err="1" smtClean="0"/>
              <a:t>Yanting</a:t>
            </a:r>
            <a:endParaRPr lang="zh-CN" altLang="en-US" dirty="0"/>
          </a:p>
        </p:txBody>
      </p:sp>
    </p:spTree>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6234" y="662152"/>
            <a:ext cx="3070071" cy="769441"/>
          </a:xfrm>
          <a:prstGeom prst="rect">
            <a:avLst/>
          </a:prstGeom>
          <a:noFill/>
        </p:spPr>
        <p:txBody>
          <a:bodyPr wrap="none" rtlCol="0">
            <a:spAutoFit/>
          </a:bodyPr>
          <a:lstStyle/>
          <a:p>
            <a:r>
              <a:rPr lang="en-US" altLang="zh-CN" sz="4400" b="1" dirty="0"/>
              <a:t>T5 </a:t>
            </a:r>
            <a:r>
              <a:rPr lang="en-US" altLang="zh-CN" sz="4400" b="1" dirty="0" smtClean="0"/>
              <a:t>Training</a:t>
            </a:r>
            <a:endParaRPr lang="zh-CN" altLang="en-US" sz="4400" b="1" dirty="0"/>
          </a:p>
        </p:txBody>
      </p:sp>
      <p:sp>
        <p:nvSpPr>
          <p:cNvPr id="3" name="矩形 2"/>
          <p:cNvSpPr/>
          <p:nvPr/>
        </p:nvSpPr>
        <p:spPr>
          <a:xfrm>
            <a:off x="1059645" y="2096893"/>
            <a:ext cx="8776138" cy="830997"/>
          </a:xfrm>
          <a:prstGeom prst="rect">
            <a:avLst/>
          </a:prstGeom>
        </p:spPr>
        <p:txBody>
          <a:bodyPr wrap="square">
            <a:spAutoFit/>
          </a:bodyPr>
          <a:lstStyle/>
          <a:p>
            <a:r>
              <a:rPr lang="en-US" altLang="zh-CN" sz="2400" dirty="0"/>
              <a:t>• </a:t>
            </a:r>
            <a:r>
              <a:rPr lang="en-US" altLang="zh-CN" sz="2400" b="1" dirty="0" smtClean="0"/>
              <a:t>standard </a:t>
            </a:r>
            <a:r>
              <a:rPr lang="en-US" altLang="zh-CN" sz="2400" b="1" dirty="0"/>
              <a:t>maximum likelihood, i.e. using teacher forcing </a:t>
            </a:r>
            <a:r>
              <a:rPr lang="en-US" altLang="zh-CN" sz="2400" b="1" dirty="0" smtClean="0"/>
              <a:t>and </a:t>
            </a:r>
            <a:r>
              <a:rPr lang="en-US" altLang="zh-CN" sz="2400" b="1" dirty="0"/>
              <a:t>a cross-entropy loss</a:t>
            </a:r>
            <a:endParaRPr lang="zh-CN" altLang="en-US" sz="2400" b="1" dirty="0"/>
          </a:p>
        </p:txBody>
      </p:sp>
      <p:sp>
        <p:nvSpPr>
          <p:cNvPr id="4" name="矩形 3"/>
          <p:cNvSpPr/>
          <p:nvPr/>
        </p:nvSpPr>
        <p:spPr>
          <a:xfrm>
            <a:off x="1059645" y="3197003"/>
            <a:ext cx="5325497" cy="461665"/>
          </a:xfrm>
          <a:prstGeom prst="rect">
            <a:avLst/>
          </a:prstGeom>
        </p:spPr>
        <p:txBody>
          <a:bodyPr wrap="none">
            <a:spAutoFit/>
          </a:bodyPr>
          <a:lstStyle/>
          <a:p>
            <a:r>
              <a:rPr lang="en-US" altLang="zh-CN" sz="2400" b="1" dirty="0"/>
              <a:t>• For optimization, we use </a:t>
            </a:r>
            <a:r>
              <a:rPr lang="en-US" altLang="zh-CN" sz="2400" b="1" dirty="0" err="1"/>
              <a:t>AdaFactor</a:t>
            </a:r>
            <a:endParaRPr lang="zh-CN" altLang="en-US" sz="2400" b="1" dirty="0"/>
          </a:p>
        </p:txBody>
      </p:sp>
      <p:sp>
        <p:nvSpPr>
          <p:cNvPr id="6" name="矩形 5"/>
          <p:cNvSpPr/>
          <p:nvPr/>
        </p:nvSpPr>
        <p:spPr>
          <a:xfrm>
            <a:off x="1059645" y="4025159"/>
            <a:ext cx="10365099" cy="830997"/>
          </a:xfrm>
          <a:prstGeom prst="rect">
            <a:avLst/>
          </a:prstGeom>
        </p:spPr>
        <p:txBody>
          <a:bodyPr wrap="square">
            <a:spAutoFit/>
          </a:bodyPr>
          <a:lstStyle/>
          <a:p>
            <a:r>
              <a:rPr lang="en-US" altLang="zh-CN" sz="2400" b="1" dirty="0"/>
              <a:t>• At </a:t>
            </a:r>
            <a:r>
              <a:rPr lang="en-US" altLang="zh-CN" sz="2400" b="1" dirty="0" smtClean="0"/>
              <a:t>test time, we use greedy decoding (i.e. choosing the highest-probability logit at every </a:t>
            </a:r>
            <a:r>
              <a:rPr lang="en-US" altLang="zh-CN" sz="2400" b="1" dirty="0" err="1" smtClean="0"/>
              <a:t>timestep</a:t>
            </a:r>
            <a:r>
              <a:rPr lang="en-US" altLang="zh-CN" sz="2400" b="1" dirty="0" smtClean="0"/>
              <a:t>).</a:t>
            </a:r>
            <a:endParaRPr lang="zh-CN" altLang="en-US" sz="2400" b="1" dirty="0"/>
          </a:p>
        </p:txBody>
      </p:sp>
      <p:sp>
        <p:nvSpPr>
          <p:cNvPr id="7" name="矩形 6"/>
          <p:cNvSpPr/>
          <p:nvPr/>
        </p:nvSpPr>
        <p:spPr>
          <a:xfrm>
            <a:off x="1059645" y="5127473"/>
            <a:ext cx="8409674" cy="461665"/>
          </a:xfrm>
          <a:prstGeom prst="rect">
            <a:avLst/>
          </a:prstGeom>
        </p:spPr>
        <p:txBody>
          <a:bodyPr wrap="none">
            <a:spAutoFit/>
          </a:bodyPr>
          <a:lstStyle/>
          <a:p>
            <a:r>
              <a:rPr lang="en-US" altLang="zh-CN" sz="2400" b="1" dirty="0"/>
              <a:t>• Inverse square-root learning rate schedule with </a:t>
            </a:r>
            <a:r>
              <a:rPr lang="en-US" altLang="zh-CN" sz="2400" b="1" dirty="0" smtClean="0"/>
              <a:t>warm-up.</a:t>
            </a:r>
            <a:endParaRPr lang="zh-CN" altLang="en-US" sz="2400" b="1" dirty="0"/>
          </a:p>
        </p:txBody>
      </p:sp>
      <mc:AlternateContent xmlns:mc="http://schemas.openxmlformats.org/markup-compatibility/2006" xmlns:a14="http://schemas.microsoft.com/office/drawing/2010/main">
        <mc:Choice Requires="a14">
          <p:sp>
            <p:nvSpPr>
              <p:cNvPr id="5" name="文本框 4"/>
              <p:cNvSpPr txBox="1"/>
              <p:nvPr/>
            </p:nvSpPr>
            <p:spPr>
              <a:xfrm>
                <a:off x="9670093" y="5222647"/>
                <a:ext cx="1527149"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zh-CN" altLang="en-US" b="1" i="1" smtClean="0">
                                  <a:latin typeface="Cambria Math" panose="02040503050406030204" pitchFamily="18" charset="0"/>
                                </a:rPr>
                              </m:ctrlPr>
                            </m:radPr>
                            <m:deg/>
                            <m:e>
                              <m:r>
                                <a:rPr lang="en-US" altLang="zh-CN" b="1" i="0" smtClean="0">
                                  <a:latin typeface="Cambria Math" panose="02040503050406030204" pitchFamily="18" charset="0"/>
                                </a:rPr>
                                <m:t>𝐦𝐚𝐱</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e>
                          </m:rad>
                        </m:den>
                      </m:f>
                    </m:oMath>
                  </m:oMathPara>
                </a14:m>
                <a:endParaRPr lang="zh-CN" altLang="en-US"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9670093" y="5222647"/>
                <a:ext cx="1527149" cy="335413"/>
              </a:xfrm>
              <a:prstGeom prst="rect">
                <a:avLst/>
              </a:prstGeom>
              <a:blipFill>
                <a:blip r:embed="rId3"/>
                <a:stretch>
                  <a:fillRect l="-15936" t="-129091" r="-4382" b="-20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753644" y="5799551"/>
                <a:ext cx="8315033" cy="369332"/>
              </a:xfrm>
              <a:prstGeom prst="rect">
                <a:avLst/>
              </a:prstGeom>
              <a:noFill/>
            </p:spPr>
            <p:txBody>
              <a:bodyPr wrap="none" rtlCol="0">
                <a:spAutoFit/>
              </a:bodyPr>
              <a:lstStyle/>
              <a:p>
                <a:r>
                  <a:rPr lang="en-US" altLang="zh-CN" dirty="0" smtClean="0"/>
                  <a:t>n is the current training iteration and k is the number of warm-up step.(set to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r>
                  <a:rPr lang="en-US" altLang="zh-CN" dirty="0" smtClean="0"/>
                  <a:t>)</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753644" y="5799551"/>
                <a:ext cx="8315033" cy="369332"/>
              </a:xfrm>
              <a:prstGeom prst="rect">
                <a:avLst/>
              </a:prstGeom>
              <a:blipFill>
                <a:blip r:embed="rId4"/>
                <a:stretch>
                  <a:fillRect l="-660"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80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r="50599" b="76834"/>
          <a:stretch/>
        </p:blipFill>
        <p:spPr>
          <a:xfrm>
            <a:off x="232915" y="300724"/>
            <a:ext cx="4714866" cy="1315134"/>
          </a:xfrm>
          <a:prstGeom prst="rect">
            <a:avLst/>
          </a:prstGeom>
        </p:spPr>
      </p:pic>
      <p:pic>
        <p:nvPicPr>
          <p:cNvPr id="2" name="图片 1"/>
          <p:cNvPicPr>
            <a:picLocks noChangeAspect="1"/>
          </p:cNvPicPr>
          <p:nvPr/>
        </p:nvPicPr>
        <p:blipFill>
          <a:blip r:embed="rId4"/>
          <a:stretch>
            <a:fillRect/>
          </a:stretch>
        </p:blipFill>
        <p:spPr>
          <a:xfrm>
            <a:off x="1114817" y="1744308"/>
            <a:ext cx="9035180" cy="4529144"/>
          </a:xfrm>
          <a:prstGeom prst="rect">
            <a:avLst/>
          </a:prstGeom>
        </p:spPr>
      </p:pic>
    </p:spTree>
    <p:extLst>
      <p:ext uri="{BB962C8B-B14F-4D97-AF65-F5344CB8AC3E}">
        <p14:creationId xmlns:p14="http://schemas.microsoft.com/office/powerpoint/2010/main" val="247549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11D5CCA-4000-051E-11E3-7C73DA0EC465}"/>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7" name="图片 6"/>
          <p:cNvPicPr>
            <a:picLocks noChangeAspect="1"/>
          </p:cNvPicPr>
          <p:nvPr/>
        </p:nvPicPr>
        <p:blipFill rotWithShape="1">
          <a:blip r:embed="rId3"/>
          <a:srcRect r="3778"/>
          <a:stretch/>
        </p:blipFill>
        <p:spPr>
          <a:xfrm>
            <a:off x="237961" y="197823"/>
            <a:ext cx="9999116" cy="6019800"/>
          </a:xfrm>
          <a:prstGeom prst="rect">
            <a:avLst/>
          </a:prstGeom>
        </p:spPr>
      </p:pic>
    </p:spTree>
    <p:extLst>
      <p:ext uri="{BB962C8B-B14F-4D97-AF65-F5344CB8AC3E}">
        <p14:creationId xmlns:p14="http://schemas.microsoft.com/office/powerpoint/2010/main" val="305497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lstStyle/>
          <a:p>
            <a:pPr defTabSz="1219170">
              <a:buClr>
                <a:srgbClr val="000000"/>
              </a:buClr>
            </a:pPr>
            <a:fld id="{00000000-1234-1234-1234-123412341234}" type="slidenum">
              <a:rPr lang="en" kern="0">
                <a:solidFill>
                  <a:prstClr val="black">
                    <a:tint val="75000"/>
                  </a:prstClr>
                </a:solidFill>
                <a:latin typeface="Arial"/>
                <a:cs typeface="Arial"/>
                <a:sym typeface="Arial"/>
              </a:rPr>
              <a:pPr defTabSz="1219170">
                <a:buClr>
                  <a:srgbClr val="000000"/>
                </a:buClr>
              </a:pPr>
              <a:t>13</a:t>
            </a:fld>
            <a:endParaRPr lang="en" kern="0">
              <a:solidFill>
                <a:prstClr val="black">
                  <a:tint val="75000"/>
                </a:prstClr>
              </a:solidFill>
              <a:latin typeface="Arial"/>
              <a:cs typeface="Arial"/>
              <a:sym typeface="Arial"/>
            </a:endParaRPr>
          </a:p>
        </p:txBody>
      </p:sp>
      <p:pic>
        <p:nvPicPr>
          <p:cNvPr id="13" name="图片 12"/>
          <p:cNvPicPr>
            <a:picLocks noChangeAspect="1"/>
          </p:cNvPicPr>
          <p:nvPr/>
        </p:nvPicPr>
        <p:blipFill>
          <a:blip r:embed="rId3"/>
          <a:stretch>
            <a:fillRect/>
          </a:stretch>
        </p:blipFill>
        <p:spPr>
          <a:xfrm>
            <a:off x="273761" y="323357"/>
            <a:ext cx="5191125" cy="1019175"/>
          </a:xfrm>
          <a:prstGeom prst="rect">
            <a:avLst/>
          </a:prstGeom>
        </p:spPr>
      </p:pic>
      <p:pic>
        <p:nvPicPr>
          <p:cNvPr id="15" name="图片 14"/>
          <p:cNvPicPr>
            <a:picLocks noChangeAspect="1"/>
          </p:cNvPicPr>
          <p:nvPr/>
        </p:nvPicPr>
        <p:blipFill>
          <a:blip r:embed="rId4"/>
          <a:stretch>
            <a:fillRect/>
          </a:stretch>
        </p:blipFill>
        <p:spPr>
          <a:xfrm>
            <a:off x="803219" y="1574745"/>
            <a:ext cx="10153826" cy="3501752"/>
          </a:xfrm>
          <a:prstGeom prst="rect">
            <a:avLst/>
          </a:prstGeom>
        </p:spPr>
      </p:pic>
    </p:spTree>
    <p:extLst>
      <p:ext uri="{BB962C8B-B14F-4D97-AF65-F5344CB8AC3E}">
        <p14:creationId xmlns:p14="http://schemas.microsoft.com/office/powerpoint/2010/main" val="219586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defTabSz="1219170">
              <a:buClr>
                <a:srgbClr val="000000"/>
              </a:buClr>
            </a:pPr>
            <a:fld id="{00000000-1234-1234-1234-123412341234}" type="slidenum">
              <a:rPr lang="en" kern="0">
                <a:solidFill>
                  <a:prstClr val="black">
                    <a:tint val="75000"/>
                  </a:prstClr>
                </a:solidFill>
                <a:latin typeface="Arial"/>
                <a:cs typeface="Arial"/>
                <a:sym typeface="Arial"/>
              </a:rPr>
              <a:pPr defTabSz="1219170">
                <a:buClr>
                  <a:srgbClr val="000000"/>
                </a:buClr>
              </a:pPr>
              <a:t>14</a:t>
            </a:fld>
            <a:endParaRPr lang="en" kern="0">
              <a:solidFill>
                <a:prstClr val="black">
                  <a:tint val="75000"/>
                </a:prstClr>
              </a:solidFill>
              <a:latin typeface="Arial"/>
              <a:cs typeface="Arial"/>
              <a:sym typeface="Arial"/>
            </a:endParaRPr>
          </a:p>
        </p:txBody>
      </p:sp>
      <p:pic>
        <p:nvPicPr>
          <p:cNvPr id="11" name="图片 10"/>
          <p:cNvPicPr>
            <a:picLocks noChangeAspect="1"/>
          </p:cNvPicPr>
          <p:nvPr/>
        </p:nvPicPr>
        <p:blipFill>
          <a:blip r:embed="rId3"/>
          <a:stretch>
            <a:fillRect/>
          </a:stretch>
        </p:blipFill>
        <p:spPr>
          <a:xfrm>
            <a:off x="2022584" y="860698"/>
            <a:ext cx="7810500" cy="4905375"/>
          </a:xfrm>
          <a:prstGeom prst="rect">
            <a:avLst/>
          </a:prstGeom>
        </p:spPr>
      </p:pic>
    </p:spTree>
    <p:extLst>
      <p:ext uri="{BB962C8B-B14F-4D97-AF65-F5344CB8AC3E}">
        <p14:creationId xmlns:p14="http://schemas.microsoft.com/office/powerpoint/2010/main" val="14517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defTabSz="1219170">
              <a:buClr>
                <a:srgbClr val="000000"/>
              </a:buClr>
            </a:pPr>
            <a:fld id="{00000000-1234-1234-1234-123412341234}" type="slidenum">
              <a:rPr lang="en" kern="0">
                <a:solidFill>
                  <a:prstClr val="black">
                    <a:tint val="75000"/>
                  </a:prstClr>
                </a:solidFill>
                <a:latin typeface="Arial"/>
                <a:cs typeface="Arial"/>
                <a:sym typeface="Arial"/>
              </a:rPr>
              <a:pPr defTabSz="1219170">
                <a:buClr>
                  <a:srgbClr val="000000"/>
                </a:buClr>
              </a:pPr>
              <a:t>15</a:t>
            </a:fld>
            <a:endParaRPr lang="en" kern="0">
              <a:solidFill>
                <a:prstClr val="black">
                  <a:tint val="75000"/>
                </a:prstClr>
              </a:solidFill>
              <a:latin typeface="Arial"/>
              <a:cs typeface="Arial"/>
              <a:sym typeface="Arial"/>
            </a:endParaRPr>
          </a:p>
        </p:txBody>
      </p:sp>
      <p:pic>
        <p:nvPicPr>
          <p:cNvPr id="10" name="图片 9"/>
          <p:cNvPicPr>
            <a:picLocks noChangeAspect="1"/>
          </p:cNvPicPr>
          <p:nvPr/>
        </p:nvPicPr>
        <p:blipFill>
          <a:blip r:embed="rId3"/>
          <a:stretch>
            <a:fillRect/>
          </a:stretch>
        </p:blipFill>
        <p:spPr>
          <a:xfrm>
            <a:off x="887467" y="874098"/>
            <a:ext cx="10020300" cy="5495925"/>
          </a:xfrm>
          <a:prstGeom prst="rect">
            <a:avLst/>
          </a:prstGeom>
        </p:spPr>
      </p:pic>
    </p:spTree>
    <p:extLst>
      <p:ext uri="{BB962C8B-B14F-4D97-AF65-F5344CB8AC3E}">
        <p14:creationId xmlns:p14="http://schemas.microsoft.com/office/powerpoint/2010/main" val="257487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06342" y="695325"/>
            <a:ext cx="10306050" cy="5467350"/>
          </a:xfrm>
          <a:prstGeom prst="rect">
            <a:avLst/>
          </a:prstGeom>
        </p:spPr>
      </p:pic>
    </p:spTree>
    <p:extLst>
      <p:ext uri="{BB962C8B-B14F-4D97-AF65-F5344CB8AC3E}">
        <p14:creationId xmlns:p14="http://schemas.microsoft.com/office/powerpoint/2010/main" val="40846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defTabSz="1219170"/>
            <a:endParaRPr lang="en-US" sz="3733" dirty="0">
              <a:solidFill>
                <a:prstClr val="black"/>
              </a:solidFill>
              <a:latin typeface="Corbel" panose="020B0503020204020204"/>
              <a:sym typeface="Arial"/>
            </a:endParaRPr>
          </a:p>
        </p:txBody>
      </p:sp>
      <p:sp>
        <p:nvSpPr>
          <p:cNvPr id="3" name="Slide Number Placeholder 2">
            <a:extLst>
              <a:ext uri="{FF2B5EF4-FFF2-40B4-BE49-F238E27FC236}">
                <a16:creationId xmlns:a16="http://schemas.microsoft.com/office/drawing/2014/main" id="{EB548201-D92B-8C3F-98C6-0217F448D7B7}"/>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latin typeface="Arial"/>
                <a:cs typeface="Arial"/>
                <a:sym typeface="Arial"/>
              </a:rPr>
              <a:pPr defTabSz="1219170">
                <a:buClr>
                  <a:srgbClr val="000000"/>
                </a:buClr>
              </a:pPr>
              <a:t>17</a:t>
            </a:fld>
            <a:endParaRPr lang="en-US" kern="0">
              <a:solidFill>
                <a:prstClr val="black">
                  <a:tint val="75000"/>
                </a:prstClr>
              </a:solidFill>
              <a:latin typeface="Arial"/>
              <a:cs typeface="Arial"/>
              <a:sym typeface="Arial"/>
            </a:endParaRPr>
          </a:p>
        </p:txBody>
      </p:sp>
      <p:pic>
        <p:nvPicPr>
          <p:cNvPr id="42" name="图片 41"/>
          <p:cNvPicPr>
            <a:picLocks noChangeAspect="1"/>
          </p:cNvPicPr>
          <p:nvPr/>
        </p:nvPicPr>
        <p:blipFill>
          <a:blip r:embed="rId3"/>
          <a:stretch>
            <a:fillRect/>
          </a:stretch>
        </p:blipFill>
        <p:spPr>
          <a:xfrm>
            <a:off x="1295400" y="642937"/>
            <a:ext cx="9601200" cy="5572125"/>
          </a:xfrm>
          <a:prstGeom prst="rect">
            <a:avLst/>
          </a:prstGeom>
        </p:spPr>
      </p:pic>
    </p:spTree>
    <p:extLst>
      <p:ext uri="{BB962C8B-B14F-4D97-AF65-F5344CB8AC3E}">
        <p14:creationId xmlns:p14="http://schemas.microsoft.com/office/powerpoint/2010/main" val="4000492980"/>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262062" y="609600"/>
            <a:ext cx="9667875" cy="5638800"/>
          </a:xfrm>
          <a:prstGeom prst="rect">
            <a:avLst/>
          </a:prstGeom>
        </p:spPr>
      </p:pic>
    </p:spTree>
    <p:extLst>
      <p:ext uri="{BB962C8B-B14F-4D97-AF65-F5344CB8AC3E}">
        <p14:creationId xmlns:p14="http://schemas.microsoft.com/office/powerpoint/2010/main" val="2635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89625"/>
          <a:stretch/>
        </p:blipFill>
        <p:spPr>
          <a:xfrm>
            <a:off x="1139868" y="651354"/>
            <a:ext cx="8686800" cy="563280"/>
          </a:xfrm>
          <a:prstGeom prst="rect">
            <a:avLst/>
          </a:prstGeom>
        </p:spPr>
      </p:pic>
      <p:pic>
        <p:nvPicPr>
          <p:cNvPr id="3" name="图片 2"/>
          <p:cNvPicPr>
            <a:picLocks noChangeAspect="1"/>
          </p:cNvPicPr>
          <p:nvPr/>
        </p:nvPicPr>
        <p:blipFill>
          <a:blip r:embed="rId4"/>
          <a:stretch>
            <a:fillRect/>
          </a:stretch>
        </p:blipFill>
        <p:spPr>
          <a:xfrm>
            <a:off x="1139868" y="1509635"/>
            <a:ext cx="9613596" cy="4151672"/>
          </a:xfrm>
          <a:prstGeom prst="rect">
            <a:avLst/>
          </a:prstGeom>
        </p:spPr>
      </p:pic>
    </p:spTree>
    <p:extLst>
      <p:ext uri="{BB962C8B-B14F-4D97-AF65-F5344CB8AC3E}">
        <p14:creationId xmlns:p14="http://schemas.microsoft.com/office/powerpoint/2010/main" val="3943688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en-US" altLang="zh-CN" b="1" dirty="0" smtClean="0"/>
              <a:t>T5</a:t>
            </a:r>
          </a:p>
          <a:p>
            <a:r>
              <a:rPr lang="en-US" altLang="zh-CN" b="1" dirty="0" smtClean="0"/>
              <a:t>BART</a:t>
            </a:r>
            <a:endParaRPr lang="en-US" altLang="zh-CN" b="1" dirty="0"/>
          </a:p>
          <a:p>
            <a:r>
              <a:rPr lang="en-US" altLang="zh-CN" b="1" dirty="0" smtClean="0"/>
              <a:t>mT5</a:t>
            </a:r>
          </a:p>
          <a:p>
            <a:r>
              <a:rPr lang="en-US" altLang="zh-CN" b="1" dirty="0" smtClean="0"/>
              <a:t>Alexa TM 20B</a:t>
            </a:r>
          </a:p>
        </p:txBody>
      </p:sp>
    </p:spTree>
    <p:extLst>
      <p:ext uri="{BB962C8B-B14F-4D97-AF65-F5344CB8AC3E}">
        <p14:creationId xmlns:p14="http://schemas.microsoft.com/office/powerpoint/2010/main" val="1219987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DF3A31E-E8C0-2231-9759-A6FAF5505C5A}"/>
              </a:ext>
            </a:extLst>
          </p:cNvPr>
          <p:cNvSpPr>
            <a:spLocks noGrp="1"/>
          </p:cNvSpPr>
          <p:nvPr>
            <p:ph type="sldNum" sz="quarter" idx="12"/>
          </p:nvPr>
        </p:nvSpPr>
        <p:spPr/>
        <p:txBody>
          <a:bodyPr/>
          <a:lstStyle/>
          <a:p>
            <a:fld id="{494B4E53-BCCB-BE4E-A28A-722B6992CCD5}" type="slidenum">
              <a:rPr lang="en-US" smtClean="0"/>
              <a:t>20</a:t>
            </a:fld>
            <a:endParaRPr lang="en-US"/>
          </a:p>
        </p:txBody>
      </p:sp>
      <p:pic>
        <p:nvPicPr>
          <p:cNvPr id="7" name="图片 6"/>
          <p:cNvPicPr>
            <a:picLocks noChangeAspect="1"/>
          </p:cNvPicPr>
          <p:nvPr/>
        </p:nvPicPr>
        <p:blipFill>
          <a:blip r:embed="rId3"/>
          <a:stretch>
            <a:fillRect/>
          </a:stretch>
        </p:blipFill>
        <p:spPr>
          <a:xfrm>
            <a:off x="481012" y="642937"/>
            <a:ext cx="11229975" cy="5572125"/>
          </a:xfrm>
          <a:prstGeom prst="rect">
            <a:avLst/>
          </a:prstGeom>
        </p:spPr>
      </p:pic>
    </p:spTree>
    <p:extLst>
      <p:ext uri="{BB962C8B-B14F-4D97-AF65-F5344CB8AC3E}">
        <p14:creationId xmlns:p14="http://schemas.microsoft.com/office/powerpoint/2010/main" val="242964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21</a:t>
            </a:fld>
            <a:endParaRPr lang="en-US"/>
          </a:p>
        </p:txBody>
      </p:sp>
      <p:pic>
        <p:nvPicPr>
          <p:cNvPr id="5" name="图片 4"/>
          <p:cNvPicPr>
            <a:picLocks noChangeAspect="1"/>
          </p:cNvPicPr>
          <p:nvPr/>
        </p:nvPicPr>
        <p:blipFill>
          <a:blip r:embed="rId3"/>
          <a:stretch>
            <a:fillRect/>
          </a:stretch>
        </p:blipFill>
        <p:spPr>
          <a:xfrm>
            <a:off x="457875" y="354396"/>
            <a:ext cx="10106025" cy="4972050"/>
          </a:xfrm>
          <a:prstGeom prst="rect">
            <a:avLst/>
          </a:prstGeom>
        </p:spPr>
      </p:pic>
    </p:spTree>
    <p:extLst>
      <p:ext uri="{BB962C8B-B14F-4D97-AF65-F5344CB8AC3E}">
        <p14:creationId xmlns:p14="http://schemas.microsoft.com/office/powerpoint/2010/main" val="223761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22</a:t>
            </a:fld>
            <a:endParaRPr lang="en-US"/>
          </a:p>
        </p:txBody>
      </p:sp>
      <p:pic>
        <p:nvPicPr>
          <p:cNvPr id="5" name="图片 4"/>
          <p:cNvPicPr>
            <a:picLocks noChangeAspect="1"/>
          </p:cNvPicPr>
          <p:nvPr/>
        </p:nvPicPr>
        <p:blipFill>
          <a:blip r:embed="rId3"/>
          <a:stretch>
            <a:fillRect/>
          </a:stretch>
        </p:blipFill>
        <p:spPr>
          <a:xfrm>
            <a:off x="416144" y="459719"/>
            <a:ext cx="11296650" cy="5991225"/>
          </a:xfrm>
          <a:prstGeom prst="rect">
            <a:avLst/>
          </a:prstGeom>
        </p:spPr>
      </p:pic>
    </p:spTree>
    <p:extLst>
      <p:ext uri="{BB962C8B-B14F-4D97-AF65-F5344CB8AC3E}">
        <p14:creationId xmlns:p14="http://schemas.microsoft.com/office/powerpoint/2010/main" val="3664927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23</a:t>
            </a:fld>
            <a:endParaRPr lang="en-US"/>
          </a:p>
        </p:txBody>
      </p:sp>
      <p:pic>
        <p:nvPicPr>
          <p:cNvPr id="5" name="图片 4"/>
          <p:cNvPicPr>
            <a:picLocks noChangeAspect="1"/>
          </p:cNvPicPr>
          <p:nvPr/>
        </p:nvPicPr>
        <p:blipFill>
          <a:blip r:embed="rId3"/>
          <a:stretch>
            <a:fillRect/>
          </a:stretch>
        </p:blipFill>
        <p:spPr>
          <a:xfrm>
            <a:off x="369340" y="346076"/>
            <a:ext cx="11306175" cy="6010275"/>
          </a:xfrm>
          <a:prstGeom prst="rect">
            <a:avLst/>
          </a:prstGeom>
        </p:spPr>
      </p:pic>
    </p:spTree>
    <p:extLst>
      <p:ext uri="{BB962C8B-B14F-4D97-AF65-F5344CB8AC3E}">
        <p14:creationId xmlns:p14="http://schemas.microsoft.com/office/powerpoint/2010/main" val="74023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24</a:t>
            </a:fld>
            <a:endParaRPr lang="en-US"/>
          </a:p>
        </p:txBody>
      </p:sp>
      <p:pic>
        <p:nvPicPr>
          <p:cNvPr id="5" name="图片 4"/>
          <p:cNvPicPr>
            <a:picLocks noChangeAspect="1"/>
          </p:cNvPicPr>
          <p:nvPr/>
        </p:nvPicPr>
        <p:blipFill>
          <a:blip r:embed="rId3"/>
          <a:stretch>
            <a:fillRect/>
          </a:stretch>
        </p:blipFill>
        <p:spPr>
          <a:xfrm>
            <a:off x="379850" y="403226"/>
            <a:ext cx="11306175" cy="5953125"/>
          </a:xfrm>
          <a:prstGeom prst="rect">
            <a:avLst/>
          </a:prstGeom>
        </p:spPr>
      </p:pic>
    </p:spTree>
    <p:extLst>
      <p:ext uri="{BB962C8B-B14F-4D97-AF65-F5344CB8AC3E}">
        <p14:creationId xmlns:p14="http://schemas.microsoft.com/office/powerpoint/2010/main" val="310645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25</a:t>
            </a:fld>
            <a:endParaRPr lang="en-US"/>
          </a:p>
        </p:txBody>
      </p:sp>
      <p:pic>
        <p:nvPicPr>
          <p:cNvPr id="5" name="图片 4"/>
          <p:cNvPicPr>
            <a:picLocks noChangeAspect="1"/>
          </p:cNvPicPr>
          <p:nvPr/>
        </p:nvPicPr>
        <p:blipFill>
          <a:blip r:embed="rId3"/>
          <a:stretch>
            <a:fillRect/>
          </a:stretch>
        </p:blipFill>
        <p:spPr>
          <a:xfrm>
            <a:off x="416144" y="384176"/>
            <a:ext cx="11296650" cy="5972175"/>
          </a:xfrm>
          <a:prstGeom prst="rect">
            <a:avLst/>
          </a:prstGeom>
        </p:spPr>
      </p:pic>
    </p:spTree>
    <p:extLst>
      <p:ext uri="{BB962C8B-B14F-4D97-AF65-F5344CB8AC3E}">
        <p14:creationId xmlns:p14="http://schemas.microsoft.com/office/powerpoint/2010/main" val="314765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26</a:t>
            </a:fld>
            <a:endParaRPr lang="en-US"/>
          </a:p>
        </p:txBody>
      </p:sp>
      <p:pic>
        <p:nvPicPr>
          <p:cNvPr id="6" name="图片 5"/>
          <p:cNvPicPr>
            <a:picLocks noChangeAspect="1"/>
          </p:cNvPicPr>
          <p:nvPr/>
        </p:nvPicPr>
        <p:blipFill>
          <a:blip r:embed="rId3"/>
          <a:stretch>
            <a:fillRect/>
          </a:stretch>
        </p:blipFill>
        <p:spPr>
          <a:xfrm>
            <a:off x="442912" y="355601"/>
            <a:ext cx="11306175" cy="6000750"/>
          </a:xfrm>
          <a:prstGeom prst="rect">
            <a:avLst/>
          </a:prstGeom>
        </p:spPr>
      </p:pic>
    </p:spTree>
    <p:extLst>
      <p:ext uri="{BB962C8B-B14F-4D97-AF65-F5344CB8AC3E}">
        <p14:creationId xmlns:p14="http://schemas.microsoft.com/office/powerpoint/2010/main" val="4260539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27</a:t>
            </a:fld>
            <a:endParaRPr lang="en-US"/>
          </a:p>
        </p:txBody>
      </p:sp>
      <p:pic>
        <p:nvPicPr>
          <p:cNvPr id="5" name="图片 4"/>
          <p:cNvPicPr>
            <a:picLocks noChangeAspect="1"/>
          </p:cNvPicPr>
          <p:nvPr/>
        </p:nvPicPr>
        <p:blipFill>
          <a:blip r:embed="rId3"/>
          <a:stretch>
            <a:fillRect/>
          </a:stretch>
        </p:blipFill>
        <p:spPr>
          <a:xfrm>
            <a:off x="442912" y="428625"/>
            <a:ext cx="11306175" cy="6000750"/>
          </a:xfrm>
          <a:prstGeom prst="rect">
            <a:avLst/>
          </a:prstGeom>
        </p:spPr>
      </p:pic>
    </p:spTree>
    <p:extLst>
      <p:ext uri="{BB962C8B-B14F-4D97-AF65-F5344CB8AC3E}">
        <p14:creationId xmlns:p14="http://schemas.microsoft.com/office/powerpoint/2010/main" val="98170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28</a:t>
            </a:fld>
            <a:endParaRPr lang="en-US"/>
          </a:p>
        </p:txBody>
      </p:sp>
      <p:pic>
        <p:nvPicPr>
          <p:cNvPr id="5" name="图片 4"/>
          <p:cNvPicPr>
            <a:picLocks noChangeAspect="1"/>
          </p:cNvPicPr>
          <p:nvPr/>
        </p:nvPicPr>
        <p:blipFill>
          <a:blip r:embed="rId3"/>
          <a:stretch>
            <a:fillRect/>
          </a:stretch>
        </p:blipFill>
        <p:spPr>
          <a:xfrm>
            <a:off x="457200" y="428625"/>
            <a:ext cx="11277600" cy="6000750"/>
          </a:xfrm>
          <a:prstGeom prst="rect">
            <a:avLst/>
          </a:prstGeom>
        </p:spPr>
      </p:pic>
    </p:spTree>
    <p:extLst>
      <p:ext uri="{BB962C8B-B14F-4D97-AF65-F5344CB8AC3E}">
        <p14:creationId xmlns:p14="http://schemas.microsoft.com/office/powerpoint/2010/main" val="401800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29</a:t>
            </a:fld>
            <a:endParaRPr lang="en-US"/>
          </a:p>
        </p:txBody>
      </p:sp>
      <p:pic>
        <p:nvPicPr>
          <p:cNvPr id="5" name="图片 4"/>
          <p:cNvPicPr>
            <a:picLocks noChangeAspect="1"/>
          </p:cNvPicPr>
          <p:nvPr/>
        </p:nvPicPr>
        <p:blipFill>
          <a:blip r:embed="rId3"/>
          <a:stretch>
            <a:fillRect/>
          </a:stretch>
        </p:blipFill>
        <p:spPr>
          <a:xfrm>
            <a:off x="444719" y="422276"/>
            <a:ext cx="11239500" cy="5934075"/>
          </a:xfrm>
          <a:prstGeom prst="rect">
            <a:avLst/>
          </a:prstGeom>
        </p:spPr>
      </p:pic>
    </p:spTree>
    <p:extLst>
      <p:ext uri="{BB962C8B-B14F-4D97-AF65-F5344CB8AC3E}">
        <p14:creationId xmlns:p14="http://schemas.microsoft.com/office/powerpoint/2010/main" val="95563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2400" dirty="0">
                <a:solidFill>
                  <a:schemeClr val="bg1">
                    <a:lumMod val="50000"/>
                  </a:schemeClr>
                </a:solidFill>
                <a:latin typeface="Corbel" panose="020B0503020204020204" pitchFamily="34" charset="0"/>
              </a:rPr>
              <a:t>[Vaswani et al. 2017]</a:t>
            </a:r>
            <a:endParaRPr lang="en-US"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idx="1"/>
          </p:nvPr>
        </p:nvSpPr>
        <p:spPr/>
        <p:txBody>
          <a:bodyPr/>
          <a:lstStyle/>
          <a:p>
            <a:r>
              <a:rPr lang="en-US" dirty="0"/>
              <a:t>An </a:t>
            </a:r>
            <a:r>
              <a:rPr lang="en-US" dirty="0">
                <a:solidFill>
                  <a:srgbClr val="C00000"/>
                </a:solidFill>
              </a:rPr>
              <a:t>encoder-decoder</a:t>
            </a:r>
            <a:r>
              <a:rPr lang="en-US" dirty="0"/>
              <a:t> architecture </a:t>
            </a:r>
            <a:br>
              <a:rPr lang="en-US" dirty="0"/>
            </a:br>
            <a:r>
              <a:rPr lang="en-US" dirty="0"/>
              <a:t>built with </a:t>
            </a:r>
            <a:r>
              <a:rPr lang="en-US" dirty="0">
                <a:solidFill>
                  <a:srgbClr val="C00000"/>
                </a:solidFill>
              </a:rPr>
              <a:t>attention </a:t>
            </a:r>
            <a:r>
              <a:rPr lang="en-US" dirty="0"/>
              <a:t>modules. </a:t>
            </a:r>
          </a:p>
          <a:p>
            <a:r>
              <a:rPr lang="en-US" altLang="zh-CN" b="0" i="0" dirty="0">
                <a:solidFill>
                  <a:srgbClr val="121212"/>
                </a:solidFill>
                <a:effectLst/>
                <a:latin typeface="-apple-system"/>
              </a:rPr>
              <a:t>Sequence-to-sequence</a:t>
            </a:r>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3"/>
          <a:stretch>
            <a:fillRect/>
          </a:stretch>
        </p:blipFill>
        <p:spPr>
          <a:xfrm>
            <a:off x="6682513" y="324590"/>
            <a:ext cx="4441640" cy="6292921"/>
          </a:xfrm>
          <a:prstGeom prst="rect">
            <a:avLst/>
          </a:prstGeom>
        </p:spPr>
      </p:pic>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12"/>
          </p:nvPr>
        </p:nvSpPr>
        <p:spPr>
          <a:xfrm>
            <a:off x="9122340" y="6356350"/>
            <a:ext cx="2743200" cy="366183"/>
          </a:xfrm>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494B4E53-BCCB-BE4E-A28A-722B6992CCD5}" type="slidenum">
              <a:rPr kumimoji="0" lang="en-US" sz="1600" b="0" i="0" u="none" strike="noStrike" kern="0" cap="none" spc="0" normalizeH="0" baseline="0" noProof="0">
                <a:ln>
                  <a:noFill/>
                </a:ln>
                <a:solidFill>
                  <a:prstClr val="black">
                    <a:tint val="75000"/>
                  </a:prstClr>
                </a:solidFill>
                <a:effectLst/>
                <a:uLnTx/>
                <a:uFillTx/>
                <a:latin typeface="Corbel" panose="020B0503020204020204" pitchFamily="34" charset="0"/>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US" sz="1600" b="0" i="0" u="none" strike="noStrike" kern="0" cap="none" spc="0" normalizeH="0" baseline="0" noProof="0" dirty="0">
              <a:ln>
                <a:noFill/>
              </a:ln>
              <a:solidFill>
                <a:prstClr val="black">
                  <a:tint val="75000"/>
                </a:prstClr>
              </a:solidFill>
              <a:effectLst/>
              <a:uLnTx/>
              <a:uFillTx/>
              <a:latin typeface="Corbel" panose="020B0503020204020204" pitchFamily="34" charset="0"/>
              <a:ea typeface="+mn-ea"/>
              <a:cs typeface="Arial"/>
              <a:sym typeface="Arial"/>
            </a:endParaRPr>
          </a:p>
        </p:txBody>
      </p:sp>
    </p:spTree>
    <p:extLst>
      <p:ext uri="{BB962C8B-B14F-4D97-AF65-F5344CB8AC3E}">
        <p14:creationId xmlns:p14="http://schemas.microsoft.com/office/powerpoint/2010/main" val="5424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30</a:t>
            </a:fld>
            <a:endParaRPr lang="en-US"/>
          </a:p>
        </p:txBody>
      </p:sp>
      <p:pic>
        <p:nvPicPr>
          <p:cNvPr id="5" name="图片 4"/>
          <p:cNvPicPr>
            <a:picLocks noChangeAspect="1"/>
          </p:cNvPicPr>
          <p:nvPr/>
        </p:nvPicPr>
        <p:blipFill>
          <a:blip r:embed="rId3"/>
          <a:stretch>
            <a:fillRect/>
          </a:stretch>
        </p:blipFill>
        <p:spPr>
          <a:xfrm>
            <a:off x="452437" y="419100"/>
            <a:ext cx="11287125" cy="6019800"/>
          </a:xfrm>
          <a:prstGeom prst="rect">
            <a:avLst/>
          </a:prstGeom>
        </p:spPr>
      </p:pic>
    </p:spTree>
    <p:extLst>
      <p:ext uri="{BB962C8B-B14F-4D97-AF65-F5344CB8AC3E}">
        <p14:creationId xmlns:p14="http://schemas.microsoft.com/office/powerpoint/2010/main" val="364256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31</a:t>
            </a:fld>
            <a:endParaRPr lang="en-US"/>
          </a:p>
        </p:txBody>
      </p:sp>
      <p:pic>
        <p:nvPicPr>
          <p:cNvPr id="5" name="图片 4"/>
          <p:cNvPicPr>
            <a:picLocks noChangeAspect="1"/>
          </p:cNvPicPr>
          <p:nvPr/>
        </p:nvPicPr>
        <p:blipFill>
          <a:blip r:embed="rId3"/>
          <a:stretch>
            <a:fillRect/>
          </a:stretch>
        </p:blipFill>
        <p:spPr>
          <a:xfrm>
            <a:off x="419100" y="452437"/>
            <a:ext cx="11353800" cy="5953125"/>
          </a:xfrm>
          <a:prstGeom prst="rect">
            <a:avLst/>
          </a:prstGeom>
        </p:spPr>
      </p:pic>
    </p:spTree>
    <p:extLst>
      <p:ext uri="{BB962C8B-B14F-4D97-AF65-F5344CB8AC3E}">
        <p14:creationId xmlns:p14="http://schemas.microsoft.com/office/powerpoint/2010/main" val="158371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32</a:t>
            </a:fld>
            <a:endParaRPr lang="en-US"/>
          </a:p>
        </p:txBody>
      </p:sp>
      <p:pic>
        <p:nvPicPr>
          <p:cNvPr id="5" name="图片 4"/>
          <p:cNvPicPr>
            <a:picLocks noChangeAspect="1"/>
          </p:cNvPicPr>
          <p:nvPr/>
        </p:nvPicPr>
        <p:blipFill>
          <a:blip r:embed="rId3"/>
          <a:stretch>
            <a:fillRect/>
          </a:stretch>
        </p:blipFill>
        <p:spPr>
          <a:xfrm>
            <a:off x="422876" y="434372"/>
            <a:ext cx="11325225" cy="6010275"/>
          </a:xfrm>
          <a:prstGeom prst="rect">
            <a:avLst/>
          </a:prstGeom>
        </p:spPr>
      </p:pic>
    </p:spTree>
    <p:extLst>
      <p:ext uri="{BB962C8B-B14F-4D97-AF65-F5344CB8AC3E}">
        <p14:creationId xmlns:p14="http://schemas.microsoft.com/office/powerpoint/2010/main" val="2694089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33</a:t>
            </a:fld>
            <a:endParaRPr lang="en-US"/>
          </a:p>
        </p:txBody>
      </p:sp>
      <p:pic>
        <p:nvPicPr>
          <p:cNvPr id="6" name="图片 5"/>
          <p:cNvPicPr>
            <a:picLocks noChangeAspect="1"/>
          </p:cNvPicPr>
          <p:nvPr/>
        </p:nvPicPr>
        <p:blipFill>
          <a:blip r:embed="rId3"/>
          <a:stretch>
            <a:fillRect/>
          </a:stretch>
        </p:blipFill>
        <p:spPr>
          <a:xfrm>
            <a:off x="604837" y="347662"/>
            <a:ext cx="10982325" cy="6162675"/>
          </a:xfrm>
          <a:prstGeom prst="rect">
            <a:avLst/>
          </a:prstGeom>
        </p:spPr>
      </p:pic>
    </p:spTree>
    <p:extLst>
      <p:ext uri="{BB962C8B-B14F-4D97-AF65-F5344CB8AC3E}">
        <p14:creationId xmlns:p14="http://schemas.microsoft.com/office/powerpoint/2010/main" val="121558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34</a:t>
            </a:fld>
            <a:endParaRPr lang="en-US"/>
          </a:p>
        </p:txBody>
      </p:sp>
      <p:pic>
        <p:nvPicPr>
          <p:cNvPr id="2" name="图片 1"/>
          <p:cNvPicPr>
            <a:picLocks noChangeAspect="1"/>
          </p:cNvPicPr>
          <p:nvPr/>
        </p:nvPicPr>
        <p:blipFill>
          <a:blip r:embed="rId3"/>
          <a:stretch>
            <a:fillRect/>
          </a:stretch>
        </p:blipFill>
        <p:spPr>
          <a:xfrm>
            <a:off x="326478" y="320073"/>
            <a:ext cx="10782300" cy="5629275"/>
          </a:xfrm>
          <a:prstGeom prst="rect">
            <a:avLst/>
          </a:prstGeom>
        </p:spPr>
      </p:pic>
    </p:spTree>
    <p:extLst>
      <p:ext uri="{BB962C8B-B14F-4D97-AF65-F5344CB8AC3E}">
        <p14:creationId xmlns:p14="http://schemas.microsoft.com/office/powerpoint/2010/main" val="2394278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35</a:t>
            </a:fld>
            <a:endParaRPr lang="en-US"/>
          </a:p>
        </p:txBody>
      </p:sp>
      <p:pic>
        <p:nvPicPr>
          <p:cNvPr id="3" name="图片 2"/>
          <p:cNvPicPr>
            <a:picLocks noChangeAspect="1"/>
          </p:cNvPicPr>
          <p:nvPr/>
        </p:nvPicPr>
        <p:blipFill rotWithShape="1">
          <a:blip r:embed="rId3"/>
          <a:srcRect b="80819"/>
          <a:stretch/>
        </p:blipFill>
        <p:spPr>
          <a:xfrm>
            <a:off x="289930" y="0"/>
            <a:ext cx="11372850" cy="1213125"/>
          </a:xfrm>
          <a:prstGeom prst="rect">
            <a:avLst/>
          </a:prstGeom>
        </p:spPr>
      </p:pic>
      <p:pic>
        <p:nvPicPr>
          <p:cNvPr id="2" name="图片 1"/>
          <p:cNvPicPr>
            <a:picLocks noChangeAspect="1"/>
          </p:cNvPicPr>
          <p:nvPr/>
        </p:nvPicPr>
        <p:blipFill>
          <a:blip r:embed="rId4"/>
          <a:stretch>
            <a:fillRect/>
          </a:stretch>
        </p:blipFill>
        <p:spPr>
          <a:xfrm>
            <a:off x="1166574" y="1439253"/>
            <a:ext cx="9834018" cy="3433372"/>
          </a:xfrm>
          <a:prstGeom prst="rect">
            <a:avLst/>
          </a:prstGeom>
        </p:spPr>
      </p:pic>
    </p:spTree>
    <p:extLst>
      <p:ext uri="{BB962C8B-B14F-4D97-AF65-F5344CB8AC3E}">
        <p14:creationId xmlns:p14="http://schemas.microsoft.com/office/powerpoint/2010/main" val="3380139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36</a:t>
            </a:fld>
            <a:endParaRPr lang="en-US"/>
          </a:p>
        </p:txBody>
      </p:sp>
      <p:pic>
        <p:nvPicPr>
          <p:cNvPr id="2" name="图片 1"/>
          <p:cNvPicPr>
            <a:picLocks noChangeAspect="1"/>
          </p:cNvPicPr>
          <p:nvPr/>
        </p:nvPicPr>
        <p:blipFill>
          <a:blip r:embed="rId3"/>
          <a:stretch>
            <a:fillRect/>
          </a:stretch>
        </p:blipFill>
        <p:spPr>
          <a:xfrm>
            <a:off x="481669" y="279401"/>
            <a:ext cx="11039475" cy="6076950"/>
          </a:xfrm>
          <a:prstGeom prst="rect">
            <a:avLst/>
          </a:prstGeom>
        </p:spPr>
      </p:pic>
    </p:spTree>
    <p:extLst>
      <p:ext uri="{BB962C8B-B14F-4D97-AF65-F5344CB8AC3E}">
        <p14:creationId xmlns:p14="http://schemas.microsoft.com/office/powerpoint/2010/main" val="70187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37</a:t>
            </a:fld>
            <a:endParaRPr lang="en-US"/>
          </a:p>
        </p:txBody>
      </p:sp>
      <p:pic>
        <p:nvPicPr>
          <p:cNvPr id="3" name="图片 2"/>
          <p:cNvPicPr>
            <a:picLocks noChangeAspect="1"/>
          </p:cNvPicPr>
          <p:nvPr/>
        </p:nvPicPr>
        <p:blipFill>
          <a:blip r:embed="rId3"/>
          <a:stretch>
            <a:fillRect/>
          </a:stretch>
        </p:blipFill>
        <p:spPr>
          <a:xfrm>
            <a:off x="455065" y="224494"/>
            <a:ext cx="11134725" cy="6219825"/>
          </a:xfrm>
          <a:prstGeom prst="rect">
            <a:avLst/>
          </a:prstGeom>
        </p:spPr>
      </p:pic>
    </p:spTree>
    <p:extLst>
      <p:ext uri="{BB962C8B-B14F-4D97-AF65-F5344CB8AC3E}">
        <p14:creationId xmlns:p14="http://schemas.microsoft.com/office/powerpoint/2010/main" val="345458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38</a:t>
            </a:fld>
            <a:endParaRPr lang="en-US"/>
          </a:p>
        </p:txBody>
      </p:sp>
      <p:pic>
        <p:nvPicPr>
          <p:cNvPr id="2" name="图片 1"/>
          <p:cNvPicPr>
            <a:picLocks noChangeAspect="1"/>
          </p:cNvPicPr>
          <p:nvPr/>
        </p:nvPicPr>
        <p:blipFill>
          <a:blip r:embed="rId3"/>
          <a:stretch>
            <a:fillRect/>
          </a:stretch>
        </p:blipFill>
        <p:spPr>
          <a:xfrm>
            <a:off x="1" y="294617"/>
            <a:ext cx="10678674" cy="6087935"/>
          </a:xfrm>
          <a:prstGeom prst="rect">
            <a:avLst/>
          </a:prstGeom>
        </p:spPr>
      </p:pic>
    </p:spTree>
    <p:extLst>
      <p:ext uri="{BB962C8B-B14F-4D97-AF65-F5344CB8AC3E}">
        <p14:creationId xmlns:p14="http://schemas.microsoft.com/office/powerpoint/2010/main" val="136572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39</a:t>
            </a:fld>
            <a:endParaRPr lang="en-US"/>
          </a:p>
        </p:txBody>
      </p:sp>
      <p:pic>
        <p:nvPicPr>
          <p:cNvPr id="3" name="图片 2"/>
          <p:cNvPicPr>
            <a:picLocks noChangeAspect="1"/>
          </p:cNvPicPr>
          <p:nvPr/>
        </p:nvPicPr>
        <p:blipFill>
          <a:blip r:embed="rId3"/>
          <a:stretch>
            <a:fillRect/>
          </a:stretch>
        </p:blipFill>
        <p:spPr>
          <a:xfrm>
            <a:off x="557212" y="257175"/>
            <a:ext cx="11077575" cy="6343650"/>
          </a:xfrm>
          <a:prstGeom prst="rect">
            <a:avLst/>
          </a:prstGeom>
        </p:spPr>
      </p:pic>
    </p:spTree>
    <p:extLst>
      <p:ext uri="{BB962C8B-B14F-4D97-AF65-F5344CB8AC3E}">
        <p14:creationId xmlns:p14="http://schemas.microsoft.com/office/powerpoint/2010/main" val="64875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en-US" altLang="zh-CN" b="1" dirty="0" smtClean="0">
                <a:solidFill>
                  <a:srgbClr val="0070C0"/>
                </a:solidFill>
              </a:rPr>
              <a:t>T5</a:t>
            </a:r>
          </a:p>
          <a:p>
            <a:r>
              <a:rPr lang="en-US" altLang="zh-CN" b="1" dirty="0" smtClean="0"/>
              <a:t>BART</a:t>
            </a:r>
            <a:endParaRPr lang="en-US" altLang="zh-CN" b="1" dirty="0"/>
          </a:p>
          <a:p>
            <a:r>
              <a:rPr lang="en-US" altLang="zh-CN" b="1" dirty="0" smtClean="0"/>
              <a:t>mT5</a:t>
            </a:r>
          </a:p>
          <a:p>
            <a:r>
              <a:rPr lang="en-US" altLang="zh-CN" b="1" dirty="0" smtClean="0"/>
              <a:t>Alexa TM 20B</a:t>
            </a:r>
          </a:p>
        </p:txBody>
      </p:sp>
    </p:spTree>
    <p:extLst>
      <p:ext uri="{BB962C8B-B14F-4D97-AF65-F5344CB8AC3E}">
        <p14:creationId xmlns:p14="http://schemas.microsoft.com/office/powerpoint/2010/main" val="2829221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40</a:t>
            </a:fld>
            <a:endParaRPr lang="en-US"/>
          </a:p>
        </p:txBody>
      </p:sp>
      <p:pic>
        <p:nvPicPr>
          <p:cNvPr id="2" name="图片 1"/>
          <p:cNvPicPr>
            <a:picLocks noChangeAspect="1"/>
          </p:cNvPicPr>
          <p:nvPr/>
        </p:nvPicPr>
        <p:blipFill>
          <a:blip r:embed="rId3"/>
          <a:stretch>
            <a:fillRect/>
          </a:stretch>
        </p:blipFill>
        <p:spPr>
          <a:xfrm>
            <a:off x="566737" y="390525"/>
            <a:ext cx="11058525" cy="6076950"/>
          </a:xfrm>
          <a:prstGeom prst="rect">
            <a:avLst/>
          </a:prstGeom>
        </p:spPr>
      </p:pic>
    </p:spTree>
    <p:extLst>
      <p:ext uri="{BB962C8B-B14F-4D97-AF65-F5344CB8AC3E}">
        <p14:creationId xmlns:p14="http://schemas.microsoft.com/office/powerpoint/2010/main" val="17468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41</a:t>
            </a:fld>
            <a:endParaRPr lang="en-US"/>
          </a:p>
        </p:txBody>
      </p:sp>
      <p:pic>
        <p:nvPicPr>
          <p:cNvPr id="3" name="图片 2"/>
          <p:cNvPicPr>
            <a:picLocks noChangeAspect="1"/>
          </p:cNvPicPr>
          <p:nvPr/>
        </p:nvPicPr>
        <p:blipFill>
          <a:blip r:embed="rId3"/>
          <a:stretch>
            <a:fillRect/>
          </a:stretch>
        </p:blipFill>
        <p:spPr>
          <a:xfrm>
            <a:off x="447182" y="233892"/>
            <a:ext cx="10982325" cy="6305550"/>
          </a:xfrm>
          <a:prstGeom prst="rect">
            <a:avLst/>
          </a:prstGeom>
        </p:spPr>
      </p:pic>
    </p:spTree>
    <p:extLst>
      <p:ext uri="{BB962C8B-B14F-4D97-AF65-F5344CB8AC3E}">
        <p14:creationId xmlns:p14="http://schemas.microsoft.com/office/powerpoint/2010/main" val="4032849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42</a:t>
            </a:fld>
            <a:endParaRPr lang="en-US"/>
          </a:p>
        </p:txBody>
      </p:sp>
      <p:pic>
        <p:nvPicPr>
          <p:cNvPr id="2" name="图片 1"/>
          <p:cNvPicPr>
            <a:picLocks noChangeAspect="1"/>
          </p:cNvPicPr>
          <p:nvPr/>
        </p:nvPicPr>
        <p:blipFill>
          <a:blip r:embed="rId3"/>
          <a:stretch>
            <a:fillRect/>
          </a:stretch>
        </p:blipFill>
        <p:spPr>
          <a:xfrm>
            <a:off x="390032" y="288049"/>
            <a:ext cx="11096625" cy="5924550"/>
          </a:xfrm>
          <a:prstGeom prst="rect">
            <a:avLst/>
          </a:prstGeom>
        </p:spPr>
      </p:pic>
    </p:spTree>
    <p:extLst>
      <p:ext uri="{BB962C8B-B14F-4D97-AF65-F5344CB8AC3E}">
        <p14:creationId xmlns:p14="http://schemas.microsoft.com/office/powerpoint/2010/main" val="18348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43</a:t>
            </a:fld>
            <a:endParaRPr lang="en-US"/>
          </a:p>
        </p:txBody>
      </p:sp>
      <p:pic>
        <p:nvPicPr>
          <p:cNvPr id="3" name="图片 2"/>
          <p:cNvPicPr>
            <a:picLocks noChangeAspect="1"/>
          </p:cNvPicPr>
          <p:nvPr/>
        </p:nvPicPr>
        <p:blipFill>
          <a:blip r:embed="rId3"/>
          <a:stretch>
            <a:fillRect/>
          </a:stretch>
        </p:blipFill>
        <p:spPr>
          <a:xfrm>
            <a:off x="317281" y="214842"/>
            <a:ext cx="11010900" cy="6324600"/>
          </a:xfrm>
          <a:prstGeom prst="rect">
            <a:avLst/>
          </a:prstGeom>
        </p:spPr>
      </p:pic>
    </p:spTree>
    <p:extLst>
      <p:ext uri="{BB962C8B-B14F-4D97-AF65-F5344CB8AC3E}">
        <p14:creationId xmlns:p14="http://schemas.microsoft.com/office/powerpoint/2010/main" val="3858349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44</a:t>
            </a:fld>
            <a:endParaRPr lang="en-US"/>
          </a:p>
        </p:txBody>
      </p:sp>
      <p:pic>
        <p:nvPicPr>
          <p:cNvPr id="2" name="图片 1"/>
          <p:cNvPicPr>
            <a:picLocks noChangeAspect="1"/>
          </p:cNvPicPr>
          <p:nvPr/>
        </p:nvPicPr>
        <p:blipFill>
          <a:blip r:embed="rId3"/>
          <a:stretch>
            <a:fillRect/>
          </a:stretch>
        </p:blipFill>
        <p:spPr>
          <a:xfrm>
            <a:off x="392002" y="508274"/>
            <a:ext cx="11134725" cy="5610225"/>
          </a:xfrm>
          <a:prstGeom prst="rect">
            <a:avLst/>
          </a:prstGeom>
        </p:spPr>
      </p:pic>
    </p:spTree>
    <p:extLst>
      <p:ext uri="{BB962C8B-B14F-4D97-AF65-F5344CB8AC3E}">
        <p14:creationId xmlns:p14="http://schemas.microsoft.com/office/powerpoint/2010/main" val="1808768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4B4E53-BCCB-BE4E-A28A-722B6992CCD5}" type="slidenum">
              <a:rPr lang="en-US" smtClean="0"/>
              <a:t>45</a:t>
            </a:fld>
            <a:endParaRPr lang="en-US"/>
          </a:p>
        </p:txBody>
      </p:sp>
      <p:pic>
        <p:nvPicPr>
          <p:cNvPr id="5" name="图片 4"/>
          <p:cNvPicPr>
            <a:picLocks noChangeAspect="1"/>
          </p:cNvPicPr>
          <p:nvPr/>
        </p:nvPicPr>
        <p:blipFill>
          <a:blip r:embed="rId3"/>
          <a:stretch>
            <a:fillRect/>
          </a:stretch>
        </p:blipFill>
        <p:spPr>
          <a:xfrm>
            <a:off x="601552" y="430102"/>
            <a:ext cx="9496425" cy="5724525"/>
          </a:xfrm>
          <a:prstGeom prst="rect">
            <a:avLst/>
          </a:prstGeom>
        </p:spPr>
      </p:pic>
    </p:spTree>
    <p:extLst>
      <p:ext uri="{BB962C8B-B14F-4D97-AF65-F5344CB8AC3E}">
        <p14:creationId xmlns:p14="http://schemas.microsoft.com/office/powerpoint/2010/main" val="137415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en-US" altLang="zh-CN" b="1" dirty="0" smtClean="0"/>
              <a:t>T5</a:t>
            </a:r>
          </a:p>
          <a:p>
            <a:r>
              <a:rPr lang="en-US" altLang="zh-CN" b="1" dirty="0" smtClean="0">
                <a:solidFill>
                  <a:srgbClr val="0070C0"/>
                </a:solidFill>
              </a:rPr>
              <a:t>BART</a:t>
            </a:r>
            <a:endParaRPr lang="en-US" altLang="zh-CN" b="1" dirty="0">
              <a:solidFill>
                <a:srgbClr val="0070C0"/>
              </a:solidFill>
            </a:endParaRPr>
          </a:p>
          <a:p>
            <a:r>
              <a:rPr lang="en-US" altLang="zh-CN" b="1" dirty="0" smtClean="0"/>
              <a:t>mT5</a:t>
            </a:r>
          </a:p>
          <a:p>
            <a:r>
              <a:rPr lang="en-US" altLang="zh-CN" b="1" dirty="0" smtClean="0"/>
              <a:t>Alexa TM 20B</a:t>
            </a:r>
          </a:p>
        </p:txBody>
      </p:sp>
    </p:spTree>
    <p:extLst>
      <p:ext uri="{BB962C8B-B14F-4D97-AF65-F5344CB8AC3E}">
        <p14:creationId xmlns:p14="http://schemas.microsoft.com/office/powerpoint/2010/main" val="73263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062" y="544530"/>
            <a:ext cx="11003623" cy="830997"/>
          </a:xfrm>
          <a:prstGeom prst="rect">
            <a:avLst/>
          </a:prstGeom>
          <a:noFill/>
        </p:spPr>
        <p:txBody>
          <a:bodyPr wrap="square" rtlCol="0">
            <a:spAutoFit/>
          </a:bodyPr>
          <a:lstStyle/>
          <a:p>
            <a:r>
              <a:rPr lang="en-US" altLang="zh-CN" sz="2400" b="1" dirty="0"/>
              <a:t>BART: </a:t>
            </a:r>
            <a:r>
              <a:rPr lang="en-US" altLang="zh-CN" sz="2400" b="1" dirty="0" err="1"/>
              <a:t>Denoising</a:t>
            </a:r>
            <a:r>
              <a:rPr lang="en-US" altLang="zh-CN" sz="2400" b="1" dirty="0"/>
              <a:t> Sequence-to-Sequence Pre-training for Natural Language Generation, Translation, and Comprehension</a:t>
            </a:r>
            <a:endParaRPr lang="en-US" altLang="zh-CN" sz="2400" b="1" dirty="0" smtClean="0"/>
          </a:p>
        </p:txBody>
      </p:sp>
      <p:sp>
        <p:nvSpPr>
          <p:cNvPr id="3" name="文本框 2"/>
          <p:cNvSpPr txBox="1"/>
          <p:nvPr/>
        </p:nvSpPr>
        <p:spPr>
          <a:xfrm>
            <a:off x="955496" y="2528115"/>
            <a:ext cx="3379451" cy="369332"/>
          </a:xfrm>
          <a:prstGeom prst="rect">
            <a:avLst/>
          </a:prstGeom>
          <a:noFill/>
        </p:spPr>
        <p:txBody>
          <a:bodyPr wrap="none" rtlCol="0">
            <a:spAutoFit/>
          </a:bodyPr>
          <a:lstStyle/>
          <a:p>
            <a:r>
              <a:rPr lang="en-US" altLang="zh-CN" dirty="0" smtClean="0"/>
              <a:t>Key </a:t>
            </a:r>
            <a:r>
              <a:rPr lang="en-US" altLang="zh-CN" dirty="0" err="1" smtClean="0"/>
              <a:t>advantage:noising</a:t>
            </a:r>
            <a:r>
              <a:rPr lang="en-US" altLang="zh-CN" dirty="0" smtClean="0"/>
              <a:t> flexibility.</a:t>
            </a:r>
            <a:endParaRPr lang="zh-CN" altLang="en-US" dirty="0"/>
          </a:p>
        </p:txBody>
      </p:sp>
      <p:sp>
        <p:nvSpPr>
          <p:cNvPr id="5" name="文本框 4"/>
          <p:cNvSpPr txBox="1"/>
          <p:nvPr/>
        </p:nvSpPr>
        <p:spPr>
          <a:xfrm>
            <a:off x="955496" y="1767155"/>
            <a:ext cx="7733207" cy="369332"/>
          </a:xfrm>
          <a:prstGeom prst="rect">
            <a:avLst/>
          </a:prstGeom>
          <a:noFill/>
        </p:spPr>
        <p:txBody>
          <a:bodyPr wrap="none" rtlCol="0">
            <a:spAutoFit/>
          </a:bodyPr>
          <a:lstStyle/>
          <a:p>
            <a:r>
              <a:rPr lang="en-US" altLang="zh-CN" dirty="0" smtClean="0"/>
              <a:t>BART is a </a:t>
            </a:r>
            <a:r>
              <a:rPr lang="en-US" altLang="zh-CN" dirty="0" err="1" smtClean="0"/>
              <a:t>denoising</a:t>
            </a:r>
            <a:r>
              <a:rPr lang="en-US" altLang="zh-CN" dirty="0" smtClean="0"/>
              <a:t> </a:t>
            </a:r>
            <a:r>
              <a:rPr lang="en-US" altLang="zh-CN" dirty="0" err="1" smtClean="0"/>
              <a:t>autoencoder</a:t>
            </a:r>
            <a:r>
              <a:rPr lang="en-US" altLang="zh-CN" dirty="0" smtClean="0"/>
              <a:t> built with a sequence-to-sequence model.</a:t>
            </a:r>
            <a:endParaRPr lang="zh-CN" altLang="en-US" dirty="0"/>
          </a:p>
        </p:txBody>
      </p:sp>
    </p:spTree>
    <p:extLst>
      <p:ext uri="{BB962C8B-B14F-4D97-AF65-F5344CB8AC3E}">
        <p14:creationId xmlns:p14="http://schemas.microsoft.com/office/powerpoint/2010/main" val="2199739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89971" y="805198"/>
            <a:ext cx="8954955" cy="5918968"/>
          </a:xfrm>
          <a:prstGeom prst="rect">
            <a:avLst/>
          </a:prstGeom>
        </p:spPr>
      </p:pic>
      <p:sp>
        <p:nvSpPr>
          <p:cNvPr id="5" name="文本框 4"/>
          <p:cNvSpPr txBox="1"/>
          <p:nvPr/>
        </p:nvSpPr>
        <p:spPr>
          <a:xfrm>
            <a:off x="526093" y="338203"/>
            <a:ext cx="2787943" cy="646331"/>
          </a:xfrm>
          <a:prstGeom prst="rect">
            <a:avLst/>
          </a:prstGeom>
          <a:noFill/>
        </p:spPr>
        <p:txBody>
          <a:bodyPr wrap="none" rtlCol="0">
            <a:spAutoFit/>
          </a:bodyPr>
          <a:lstStyle/>
          <a:p>
            <a:r>
              <a:rPr lang="en-US" altLang="zh-CN" sz="3600" b="1" dirty="0" smtClean="0"/>
              <a:t>BART</a:t>
            </a:r>
            <a:r>
              <a:rPr lang="zh-CN" altLang="en-US" sz="3600" b="1" dirty="0"/>
              <a:t> </a:t>
            </a:r>
            <a:r>
              <a:rPr lang="en-US" altLang="zh-CN" sz="3600" b="1" dirty="0" smtClean="0"/>
              <a:t>Model</a:t>
            </a:r>
            <a:endParaRPr lang="zh-CN" altLang="en-US" sz="3600" b="1" dirty="0"/>
          </a:p>
        </p:txBody>
      </p:sp>
    </p:spTree>
    <p:extLst>
      <p:ext uri="{BB962C8B-B14F-4D97-AF65-F5344CB8AC3E}">
        <p14:creationId xmlns:p14="http://schemas.microsoft.com/office/powerpoint/2010/main" val="12045022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74549" y="1502488"/>
            <a:ext cx="10734675" cy="3524250"/>
          </a:xfrm>
          <a:prstGeom prst="rect">
            <a:avLst/>
          </a:prstGeom>
        </p:spPr>
      </p:pic>
      <p:sp>
        <p:nvSpPr>
          <p:cNvPr id="5" name="文本框 4"/>
          <p:cNvSpPr txBox="1"/>
          <p:nvPr/>
        </p:nvSpPr>
        <p:spPr>
          <a:xfrm>
            <a:off x="574549" y="835788"/>
            <a:ext cx="9589485" cy="769441"/>
          </a:xfrm>
          <a:prstGeom prst="rect">
            <a:avLst/>
          </a:prstGeom>
          <a:noFill/>
        </p:spPr>
        <p:txBody>
          <a:bodyPr wrap="none" rtlCol="0">
            <a:spAutoFit/>
          </a:bodyPr>
          <a:lstStyle/>
          <a:p>
            <a:r>
              <a:rPr lang="en-US" altLang="zh-CN" sz="4400" b="1" dirty="0" smtClean="0"/>
              <a:t>BART</a:t>
            </a:r>
            <a:r>
              <a:rPr lang="en-US" altLang="zh-CN" sz="2800" dirty="0" smtClean="0"/>
              <a:t> allows us to apply any type of document corruption</a:t>
            </a:r>
            <a:r>
              <a:rPr lang="en-US" altLang="zh-CN" sz="2800" dirty="0"/>
              <a:t>.</a:t>
            </a:r>
            <a:endParaRPr lang="zh-CN" altLang="en-US" sz="2800" dirty="0"/>
          </a:p>
        </p:txBody>
      </p:sp>
    </p:spTree>
    <p:extLst>
      <p:ext uri="{BB962C8B-B14F-4D97-AF65-F5344CB8AC3E}">
        <p14:creationId xmlns:p14="http://schemas.microsoft.com/office/powerpoint/2010/main" val="4219936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84082"/>
            <a:ext cx="11372193" cy="6527489"/>
          </a:xfrm>
          <a:prstGeom prst="rect">
            <a:avLst/>
          </a:prstGeom>
        </p:spPr>
      </p:pic>
    </p:spTree>
    <p:extLst>
      <p:ext uri="{BB962C8B-B14F-4D97-AF65-F5344CB8AC3E}">
        <p14:creationId xmlns:p14="http://schemas.microsoft.com/office/powerpoint/2010/main" val="825856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062" y="544530"/>
            <a:ext cx="3913251" cy="646331"/>
          </a:xfrm>
          <a:prstGeom prst="rect">
            <a:avLst/>
          </a:prstGeom>
          <a:noFill/>
        </p:spPr>
        <p:txBody>
          <a:bodyPr wrap="none" rtlCol="0">
            <a:spAutoFit/>
          </a:bodyPr>
          <a:lstStyle/>
          <a:p>
            <a:r>
              <a:rPr lang="en-US" altLang="zh-CN" sz="3600" b="1" dirty="0" smtClean="0"/>
              <a:t>Fine-tuning BART</a:t>
            </a:r>
            <a:endParaRPr lang="zh-CN" altLang="en-US" sz="3600" b="1" dirty="0"/>
          </a:p>
        </p:txBody>
      </p:sp>
      <p:sp>
        <p:nvSpPr>
          <p:cNvPr id="5" name="文本框 4"/>
          <p:cNvSpPr txBox="1"/>
          <p:nvPr/>
        </p:nvSpPr>
        <p:spPr>
          <a:xfrm>
            <a:off x="811658" y="1633591"/>
            <a:ext cx="3369833"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Sequence Classification Tasks</a:t>
            </a:r>
            <a:endParaRPr lang="zh-CN" altLang="en-US" dirty="0"/>
          </a:p>
        </p:txBody>
      </p:sp>
      <p:sp>
        <p:nvSpPr>
          <p:cNvPr id="6" name="文本框 5"/>
          <p:cNvSpPr txBox="1"/>
          <p:nvPr/>
        </p:nvSpPr>
        <p:spPr>
          <a:xfrm>
            <a:off x="811658" y="2076321"/>
            <a:ext cx="3012363"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Token Classification Tasks</a:t>
            </a:r>
            <a:endParaRPr lang="zh-CN" altLang="en-US" dirty="0"/>
          </a:p>
        </p:txBody>
      </p:sp>
      <p:sp>
        <p:nvSpPr>
          <p:cNvPr id="7" name="文本框 6"/>
          <p:cNvSpPr txBox="1"/>
          <p:nvPr/>
        </p:nvSpPr>
        <p:spPr>
          <a:xfrm>
            <a:off x="811658" y="2519051"/>
            <a:ext cx="319510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Sequence Generation Tasks</a:t>
            </a:r>
            <a:endParaRPr lang="zh-CN" altLang="en-US" dirty="0"/>
          </a:p>
        </p:txBody>
      </p:sp>
      <p:sp>
        <p:nvSpPr>
          <p:cNvPr id="8" name="文本框 7"/>
          <p:cNvSpPr txBox="1"/>
          <p:nvPr/>
        </p:nvSpPr>
        <p:spPr>
          <a:xfrm>
            <a:off x="811658" y="2961781"/>
            <a:ext cx="2465740"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Machine Translation</a:t>
            </a:r>
            <a:endParaRPr lang="zh-CN" altLang="en-US" dirty="0"/>
          </a:p>
        </p:txBody>
      </p:sp>
      <p:pic>
        <p:nvPicPr>
          <p:cNvPr id="11" name="图片 10"/>
          <p:cNvPicPr>
            <a:picLocks noChangeAspect="1"/>
          </p:cNvPicPr>
          <p:nvPr/>
        </p:nvPicPr>
        <p:blipFill>
          <a:blip r:embed="rId3"/>
          <a:stretch>
            <a:fillRect/>
          </a:stretch>
        </p:blipFill>
        <p:spPr>
          <a:xfrm>
            <a:off x="811658" y="3404511"/>
            <a:ext cx="8173734" cy="2998088"/>
          </a:xfrm>
          <a:prstGeom prst="rect">
            <a:avLst/>
          </a:prstGeom>
        </p:spPr>
      </p:pic>
    </p:spTree>
    <p:extLst>
      <p:ext uri="{BB962C8B-B14F-4D97-AF65-F5344CB8AC3E}">
        <p14:creationId xmlns:p14="http://schemas.microsoft.com/office/powerpoint/2010/main" val="3144035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062" y="544530"/>
            <a:ext cx="7497565" cy="646331"/>
          </a:xfrm>
          <a:prstGeom prst="rect">
            <a:avLst/>
          </a:prstGeom>
          <a:noFill/>
        </p:spPr>
        <p:txBody>
          <a:bodyPr wrap="none" rtlCol="0">
            <a:spAutoFit/>
          </a:bodyPr>
          <a:lstStyle/>
          <a:p>
            <a:r>
              <a:rPr lang="en-US" altLang="zh-CN" sz="3600" b="1" dirty="0" smtClean="0"/>
              <a:t>Comparing</a:t>
            </a:r>
            <a:r>
              <a:rPr lang="zh-CN" altLang="en-US" sz="3600" b="1" dirty="0" smtClean="0"/>
              <a:t> </a:t>
            </a:r>
            <a:r>
              <a:rPr lang="en-US" altLang="zh-CN" sz="3600" b="1" dirty="0" smtClean="0"/>
              <a:t>Pre-training Objectives</a:t>
            </a:r>
          </a:p>
        </p:txBody>
      </p:sp>
      <p:pic>
        <p:nvPicPr>
          <p:cNvPr id="2" name="图片 1"/>
          <p:cNvPicPr>
            <a:picLocks noChangeAspect="1"/>
          </p:cNvPicPr>
          <p:nvPr/>
        </p:nvPicPr>
        <p:blipFill>
          <a:blip r:embed="rId3"/>
          <a:stretch>
            <a:fillRect/>
          </a:stretch>
        </p:blipFill>
        <p:spPr>
          <a:xfrm>
            <a:off x="452061" y="1515650"/>
            <a:ext cx="7159319" cy="4609577"/>
          </a:xfrm>
          <a:prstGeom prst="rect">
            <a:avLst/>
          </a:prstGeom>
        </p:spPr>
      </p:pic>
      <p:sp>
        <p:nvSpPr>
          <p:cNvPr id="3" name="文本框 2"/>
          <p:cNvSpPr txBox="1"/>
          <p:nvPr/>
        </p:nvSpPr>
        <p:spPr>
          <a:xfrm>
            <a:off x="7749211" y="1728592"/>
            <a:ext cx="377473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Performance of pre-training methods varies significantly across task.</a:t>
            </a:r>
            <a:endParaRPr lang="zh-CN" altLang="en-US" dirty="0"/>
          </a:p>
        </p:txBody>
      </p:sp>
      <p:sp>
        <p:nvSpPr>
          <p:cNvPr id="5" name="文本框 4"/>
          <p:cNvSpPr txBox="1"/>
          <p:nvPr/>
        </p:nvSpPr>
        <p:spPr>
          <a:xfrm>
            <a:off x="7838981" y="2727988"/>
            <a:ext cx="377473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Token masking is crucial.</a:t>
            </a:r>
            <a:endParaRPr lang="zh-CN" altLang="en-US" dirty="0"/>
          </a:p>
        </p:txBody>
      </p:sp>
      <p:sp>
        <p:nvSpPr>
          <p:cNvPr id="7" name="文本框 6"/>
          <p:cNvSpPr txBox="1"/>
          <p:nvPr/>
        </p:nvSpPr>
        <p:spPr>
          <a:xfrm>
            <a:off x="7838981" y="3315597"/>
            <a:ext cx="377473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BART achieves the most consistently strong performance.</a:t>
            </a:r>
            <a:endParaRPr lang="zh-CN" altLang="en-US" dirty="0"/>
          </a:p>
        </p:txBody>
      </p:sp>
    </p:spTree>
    <p:extLst>
      <p:ext uri="{BB962C8B-B14F-4D97-AF65-F5344CB8AC3E}">
        <p14:creationId xmlns:p14="http://schemas.microsoft.com/office/powerpoint/2010/main" val="182714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en-US" altLang="zh-CN" b="1" dirty="0" smtClean="0"/>
              <a:t>T5</a:t>
            </a:r>
          </a:p>
          <a:p>
            <a:r>
              <a:rPr lang="en-US" altLang="zh-CN" b="1" dirty="0" smtClean="0"/>
              <a:t>BART</a:t>
            </a:r>
            <a:endParaRPr lang="en-US" altLang="zh-CN" b="1" dirty="0"/>
          </a:p>
          <a:p>
            <a:r>
              <a:rPr lang="en-US" altLang="zh-CN" b="1" dirty="0" smtClean="0">
                <a:solidFill>
                  <a:srgbClr val="0070C0"/>
                </a:solidFill>
              </a:rPr>
              <a:t>mT5</a:t>
            </a:r>
          </a:p>
          <a:p>
            <a:r>
              <a:rPr lang="en-US" altLang="zh-CN" b="1" dirty="0" smtClean="0"/>
              <a:t>Alexa TM 20B</a:t>
            </a:r>
          </a:p>
        </p:txBody>
      </p:sp>
    </p:spTree>
    <p:extLst>
      <p:ext uri="{BB962C8B-B14F-4D97-AF65-F5344CB8AC3E}">
        <p14:creationId xmlns:p14="http://schemas.microsoft.com/office/powerpoint/2010/main" val="31231019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062" y="544530"/>
            <a:ext cx="11003623" cy="461665"/>
          </a:xfrm>
          <a:prstGeom prst="rect">
            <a:avLst/>
          </a:prstGeom>
          <a:noFill/>
        </p:spPr>
        <p:txBody>
          <a:bodyPr wrap="square" rtlCol="0">
            <a:spAutoFit/>
          </a:bodyPr>
          <a:lstStyle/>
          <a:p>
            <a:r>
              <a:rPr lang="en-US" altLang="zh-CN" sz="2400" b="1" dirty="0"/>
              <a:t>mT5: A Massively Multilingual Pre-trained Text-to-Text Transformer</a:t>
            </a:r>
            <a:endParaRPr lang="en-US" altLang="zh-CN" sz="2400" b="1" dirty="0" smtClean="0"/>
          </a:p>
        </p:txBody>
      </p:sp>
      <p:sp>
        <p:nvSpPr>
          <p:cNvPr id="3" name="文本框 2"/>
          <p:cNvSpPr txBox="1"/>
          <p:nvPr/>
        </p:nvSpPr>
        <p:spPr>
          <a:xfrm>
            <a:off x="955496" y="2537717"/>
            <a:ext cx="4714752" cy="369332"/>
          </a:xfrm>
          <a:prstGeom prst="rect">
            <a:avLst/>
          </a:prstGeom>
          <a:noFill/>
        </p:spPr>
        <p:txBody>
          <a:bodyPr wrap="none" rtlCol="0">
            <a:spAutoFit/>
          </a:bodyPr>
          <a:lstStyle/>
          <a:p>
            <a:r>
              <a:rPr lang="en-US" altLang="zh-CN" dirty="0" smtClean="0"/>
              <a:t>Goal: produce a massively multilingual model.</a:t>
            </a:r>
            <a:endParaRPr lang="zh-CN" altLang="en-US" dirty="0"/>
          </a:p>
        </p:txBody>
      </p:sp>
      <p:sp>
        <p:nvSpPr>
          <p:cNvPr id="5" name="文本框 4"/>
          <p:cNvSpPr txBox="1"/>
          <p:nvPr/>
        </p:nvSpPr>
        <p:spPr>
          <a:xfrm>
            <a:off x="955496" y="1767155"/>
            <a:ext cx="3708066" cy="369332"/>
          </a:xfrm>
          <a:prstGeom prst="rect">
            <a:avLst/>
          </a:prstGeom>
          <a:noFill/>
        </p:spPr>
        <p:txBody>
          <a:bodyPr wrap="none" rtlCol="0">
            <a:spAutoFit/>
          </a:bodyPr>
          <a:lstStyle/>
          <a:p>
            <a:r>
              <a:rPr lang="en-US" altLang="zh-CN" dirty="0" smtClean="0"/>
              <a:t>Previous</a:t>
            </a:r>
            <a:r>
              <a:rPr lang="zh-CN" altLang="en-US" dirty="0" smtClean="0"/>
              <a:t>：</a:t>
            </a:r>
            <a:r>
              <a:rPr lang="en-US" altLang="zh-CN" dirty="0" err="1" smtClean="0"/>
              <a:t>mBERT</a:t>
            </a:r>
            <a:r>
              <a:rPr lang="en-US" altLang="zh-CN" dirty="0" smtClean="0"/>
              <a:t>; </a:t>
            </a:r>
            <a:r>
              <a:rPr lang="en-US" altLang="zh-CN" dirty="0" err="1" smtClean="0"/>
              <a:t>mBART</a:t>
            </a:r>
            <a:r>
              <a:rPr lang="en-US" altLang="zh-CN" dirty="0"/>
              <a:t>;</a:t>
            </a:r>
            <a:r>
              <a:rPr lang="en-US" altLang="zh-CN" dirty="0" smtClean="0"/>
              <a:t> XLM-R </a:t>
            </a:r>
            <a:endParaRPr lang="zh-CN" altLang="en-US" dirty="0"/>
          </a:p>
        </p:txBody>
      </p:sp>
    </p:spTree>
    <p:extLst>
      <p:ext uri="{BB962C8B-B14F-4D97-AF65-F5344CB8AC3E}">
        <p14:creationId xmlns:p14="http://schemas.microsoft.com/office/powerpoint/2010/main" val="336457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1931" y="431514"/>
            <a:ext cx="2550698" cy="707886"/>
          </a:xfrm>
          <a:prstGeom prst="rect">
            <a:avLst/>
          </a:prstGeom>
          <a:noFill/>
        </p:spPr>
        <p:txBody>
          <a:bodyPr wrap="none" rtlCol="0">
            <a:spAutoFit/>
          </a:bodyPr>
          <a:lstStyle/>
          <a:p>
            <a:r>
              <a:rPr lang="en-US" altLang="zh-CN" sz="4000" b="1" dirty="0" smtClean="0"/>
              <a:t>mC4 &amp; C4</a:t>
            </a:r>
            <a:endParaRPr lang="zh-CN" altLang="en-US" sz="4000" b="1" dirty="0"/>
          </a:p>
        </p:txBody>
      </p:sp>
      <p:graphicFrame>
        <p:nvGraphicFramePr>
          <p:cNvPr id="3" name="表格 2"/>
          <p:cNvGraphicFramePr>
            <a:graphicFrameLocks noGrp="1"/>
          </p:cNvGraphicFramePr>
          <p:nvPr>
            <p:extLst>
              <p:ext uri="{D42A27DB-BD31-4B8C-83A1-F6EECF244321}">
                <p14:modId xmlns:p14="http://schemas.microsoft.com/office/powerpoint/2010/main" val="706715053"/>
              </p:ext>
            </p:extLst>
          </p:nvPr>
        </p:nvGraphicFramePr>
        <p:xfrm>
          <a:off x="1734049" y="1654138"/>
          <a:ext cx="8128000" cy="3780892"/>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113035135"/>
                    </a:ext>
                  </a:extLst>
                </a:gridCol>
                <a:gridCol w="4064000">
                  <a:extLst>
                    <a:ext uri="{9D8B030D-6E8A-4147-A177-3AD203B41FA5}">
                      <a16:colId xmlns:a16="http://schemas.microsoft.com/office/drawing/2014/main" val="4282572910"/>
                    </a:ext>
                  </a:extLst>
                </a:gridCol>
              </a:tblGrid>
              <a:tr h="945223">
                <a:tc>
                  <a:txBody>
                    <a:bodyPr/>
                    <a:lstStyle/>
                    <a:p>
                      <a:r>
                        <a:rPr lang="en-US" altLang="zh-CN" dirty="0" smtClean="0"/>
                        <a:t>C4</a:t>
                      </a:r>
                      <a:endParaRPr lang="zh-CN" altLang="en-US" dirty="0"/>
                    </a:p>
                  </a:txBody>
                  <a:tcPr anchor="ctr" anchorCtr="1"/>
                </a:tc>
                <a:tc>
                  <a:txBody>
                    <a:bodyPr/>
                    <a:lstStyle/>
                    <a:p>
                      <a:r>
                        <a:rPr lang="en-US" altLang="zh-CN" dirty="0" smtClean="0"/>
                        <a:t>mC4</a:t>
                      </a:r>
                      <a:endParaRPr lang="zh-CN" altLang="en-US" dirty="0"/>
                    </a:p>
                  </a:txBody>
                  <a:tcPr anchor="ctr" anchorCtr="1"/>
                </a:tc>
                <a:extLst>
                  <a:ext uri="{0D108BD9-81ED-4DB2-BD59-A6C34878D82A}">
                    <a16:rowId xmlns:a16="http://schemas.microsoft.com/office/drawing/2014/main" val="91596485"/>
                  </a:ext>
                </a:extLst>
              </a:tr>
              <a:tr h="945223">
                <a:tc>
                  <a:txBody>
                    <a:bodyPr/>
                    <a:lstStyle/>
                    <a:p>
                      <a:r>
                        <a:rPr lang="en-US" altLang="zh-CN" dirty="0" err="1" smtClean="0"/>
                        <a:t>Langdetect</a:t>
                      </a:r>
                      <a:r>
                        <a:rPr lang="zh-CN" altLang="en-US" dirty="0" smtClean="0"/>
                        <a:t>：</a:t>
                      </a:r>
                      <a:r>
                        <a:rPr lang="en-US" altLang="zh-CN" dirty="0" smtClean="0"/>
                        <a:t>99%</a:t>
                      </a:r>
                      <a:endParaRPr lang="zh-CN" altLang="en-US" dirty="0"/>
                    </a:p>
                  </a:txBody>
                  <a:tcPr anchor="ctr" anchorCtr="1"/>
                </a:tc>
                <a:tc>
                  <a:txBody>
                    <a:bodyPr/>
                    <a:lstStyle/>
                    <a:p>
                      <a:r>
                        <a:rPr lang="en-US" altLang="zh-CN" dirty="0" smtClean="0"/>
                        <a:t>Cld3</a:t>
                      </a:r>
                      <a:r>
                        <a:rPr lang="zh-CN" altLang="en-US" dirty="0" smtClean="0"/>
                        <a:t>：</a:t>
                      </a:r>
                      <a:r>
                        <a:rPr lang="en-US" altLang="zh-CN" dirty="0" smtClean="0"/>
                        <a:t>70%</a:t>
                      </a:r>
                      <a:endParaRPr lang="zh-CN" altLang="en-US" dirty="0"/>
                    </a:p>
                  </a:txBody>
                  <a:tcPr anchor="ctr" anchorCtr="1"/>
                </a:tc>
                <a:extLst>
                  <a:ext uri="{0D108BD9-81ED-4DB2-BD59-A6C34878D82A}">
                    <a16:rowId xmlns:a16="http://schemas.microsoft.com/office/drawing/2014/main" val="193062015"/>
                  </a:ext>
                </a:extLst>
              </a:tr>
              <a:tr h="945223">
                <a:tc>
                  <a:txBody>
                    <a:bodyPr/>
                    <a:lstStyle/>
                    <a:p>
                      <a:r>
                        <a:rPr lang="en-US" altLang="zh-CN" dirty="0" smtClean="0"/>
                        <a:t>Remove lines that did not end in an English terminal punctuation mark.</a:t>
                      </a:r>
                      <a:endParaRPr lang="zh-CN" altLang="en-US" dirty="0"/>
                    </a:p>
                  </a:txBody>
                  <a:tcPr anchor="ctr" anchorCtr="1"/>
                </a:tc>
                <a:tc>
                  <a:txBody>
                    <a:bodyPr/>
                    <a:lstStyle/>
                    <a:p>
                      <a:r>
                        <a:rPr lang="en-US" altLang="zh-CN" dirty="0" smtClean="0"/>
                        <a:t>Line Length filter</a:t>
                      </a:r>
                      <a:endParaRPr lang="zh-CN" altLang="en-US" dirty="0"/>
                    </a:p>
                  </a:txBody>
                  <a:tcPr anchor="ctr" anchorCtr="1"/>
                </a:tc>
                <a:extLst>
                  <a:ext uri="{0D108BD9-81ED-4DB2-BD59-A6C34878D82A}">
                    <a16:rowId xmlns:a16="http://schemas.microsoft.com/office/drawing/2014/main" val="3409175964"/>
                  </a:ext>
                </a:extLst>
              </a:tr>
              <a:tr h="945223">
                <a:tc>
                  <a:txBody>
                    <a:bodyPr/>
                    <a:lstStyle/>
                    <a:p>
                      <a:r>
                        <a:rPr lang="en-US" altLang="zh-CN" dirty="0" smtClean="0"/>
                        <a:t>1</a:t>
                      </a:r>
                      <a:r>
                        <a:rPr lang="en-US" altLang="zh-CN" baseline="0" dirty="0" smtClean="0"/>
                        <a:t> language</a:t>
                      </a:r>
                      <a:endParaRPr lang="zh-CN" altLang="en-US" dirty="0"/>
                    </a:p>
                  </a:txBody>
                  <a:tcPr anchor="ctr" anchorCtr="1"/>
                </a:tc>
                <a:tc>
                  <a:txBody>
                    <a:bodyPr/>
                    <a:lstStyle/>
                    <a:p>
                      <a:r>
                        <a:rPr lang="en-US" altLang="zh-CN" dirty="0" smtClean="0"/>
                        <a:t>101 languages</a:t>
                      </a:r>
                      <a:endParaRPr lang="zh-CN" altLang="en-US" dirty="0"/>
                    </a:p>
                  </a:txBody>
                  <a:tcPr anchor="ctr" anchorCtr="1"/>
                </a:tc>
                <a:extLst>
                  <a:ext uri="{0D108BD9-81ED-4DB2-BD59-A6C34878D82A}">
                    <a16:rowId xmlns:a16="http://schemas.microsoft.com/office/drawing/2014/main" val="2385093076"/>
                  </a:ext>
                </a:extLst>
              </a:tr>
            </a:tbl>
          </a:graphicData>
        </a:graphic>
      </p:graphicFrame>
    </p:spTree>
    <p:extLst>
      <p:ext uri="{BB962C8B-B14F-4D97-AF65-F5344CB8AC3E}">
        <p14:creationId xmlns:p14="http://schemas.microsoft.com/office/powerpoint/2010/main" val="3028649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1931" y="431514"/>
            <a:ext cx="1207382" cy="707886"/>
          </a:xfrm>
          <a:prstGeom prst="rect">
            <a:avLst/>
          </a:prstGeom>
          <a:noFill/>
        </p:spPr>
        <p:txBody>
          <a:bodyPr wrap="none" rtlCol="0">
            <a:spAutoFit/>
          </a:bodyPr>
          <a:lstStyle/>
          <a:p>
            <a:r>
              <a:rPr lang="en-US" altLang="zh-CN" sz="4000" b="1" dirty="0" smtClean="0"/>
              <a:t>mT5</a:t>
            </a:r>
            <a:endParaRPr lang="zh-CN" altLang="en-US" sz="4000" b="1" dirty="0"/>
          </a:p>
        </p:txBody>
      </p:sp>
      <p:pic>
        <p:nvPicPr>
          <p:cNvPr id="4" name="图片 3"/>
          <p:cNvPicPr>
            <a:picLocks noChangeAspect="1"/>
          </p:cNvPicPr>
          <p:nvPr/>
        </p:nvPicPr>
        <p:blipFill>
          <a:blip r:embed="rId3"/>
          <a:stretch>
            <a:fillRect/>
          </a:stretch>
        </p:blipFill>
        <p:spPr>
          <a:xfrm>
            <a:off x="821931" y="3647698"/>
            <a:ext cx="10134272" cy="291861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273995" y="2947074"/>
                <a:ext cx="1378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𝐿</m:t>
                              </m:r>
                            </m:e>
                          </m:d>
                        </m:e>
                        <m:sup>
                          <m:r>
                            <a:rPr lang="zh-CN" altLang="en-US" b="0" i="1" smtClean="0">
                              <a:latin typeface="Cambria Math" panose="02040503050406030204" pitchFamily="18" charset="0"/>
                              <a:ea typeface="Cambria Math" panose="02040503050406030204" pitchFamily="18" charset="0"/>
                            </a:rPr>
                            <m:t>𝛼</m:t>
                          </m:r>
                        </m:sup>
                      </m:sSup>
                    </m:oMath>
                  </m:oMathPara>
                </a14:m>
                <a:endParaRPr lang="en-US" altLang="zh-CN" dirty="0" smtClean="0"/>
              </a:p>
            </p:txBody>
          </p:sp>
        </mc:Choice>
        <mc:Fallback>
          <p:sp>
            <p:nvSpPr>
              <p:cNvPr id="5" name="文本框 4"/>
              <p:cNvSpPr txBox="1">
                <a:spLocks noRot="1" noChangeAspect="1" noMove="1" noResize="1" noEditPoints="1" noAdjustHandles="1" noChangeArrowheads="1" noChangeShapeType="1" noTextEdit="1"/>
              </p:cNvSpPr>
              <p:nvPr/>
            </p:nvSpPr>
            <p:spPr>
              <a:xfrm>
                <a:off x="1273995" y="2947074"/>
                <a:ext cx="1378775"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914904" y="2947074"/>
                <a:ext cx="8389989"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oMath>
                </a14:m>
                <a:r>
                  <a:rPr lang="en-US" altLang="zh-CN" dirty="0" smtClean="0"/>
                  <a:t> is the probability of sampling text from a given language during pre-training. </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2914904" y="2947074"/>
                <a:ext cx="8389989" cy="369332"/>
              </a:xfrm>
              <a:prstGeom prst="rect">
                <a:avLst/>
              </a:prstGeom>
              <a:blipFill>
                <a:blip r:embed="rId5"/>
                <a:stretch>
                  <a:fillRect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273995" y="3463032"/>
                <a:ext cx="4859151" cy="369332"/>
              </a:xfrm>
              <a:prstGeom prst="rect">
                <a:avLst/>
              </a:prstGeom>
            </p:spPr>
            <p:txBody>
              <a:bodyPr wrap="none">
                <a:spAutoFit/>
              </a:bodyPr>
              <a:lstStyle/>
              <a:p>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𝐿</m:t>
                        </m:r>
                      </m:e>
                    </m:d>
                  </m:oMath>
                </a14:m>
                <a:r>
                  <a:rPr lang="zh-CN" altLang="en-US" dirty="0" smtClean="0"/>
                  <a:t> </a:t>
                </a:r>
                <a:r>
                  <a:rPr lang="en-US" altLang="zh-CN" dirty="0" smtClean="0"/>
                  <a:t>is the number of examples in the language. </a:t>
                </a:r>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1273995" y="3463032"/>
                <a:ext cx="4859151" cy="369332"/>
              </a:xfrm>
              <a:prstGeom prst="rect">
                <a:avLst/>
              </a:prstGeom>
              <a:blipFill>
                <a:blip r:embed="rId6"/>
                <a:stretch>
                  <a:fillRect t="-8197" r="-125"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285148" y="3463032"/>
                <a:ext cx="3090461"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ea typeface="Cambria Math" panose="02040503050406030204" pitchFamily="18" charset="0"/>
                      </a:rPr>
                      <m:t>𝛼</m:t>
                    </m:r>
                  </m:oMath>
                </a14:m>
                <a:r>
                  <a:rPr lang="en-US" altLang="zh-CN" dirty="0" smtClean="0"/>
                  <a:t>(</a:t>
                </a:r>
                <a14:m>
                  <m:oMath xmlns:m="http://schemas.openxmlformats.org/officeDocument/2006/math">
                    <m:r>
                      <a:rPr lang="zh-CN" altLang="en-US" i="1">
                        <a:latin typeface="Cambria Math" panose="02040503050406030204" pitchFamily="18" charset="0"/>
                        <a:ea typeface="Cambria Math" panose="02040503050406030204" pitchFamily="18" charset="0"/>
                      </a:rPr>
                      <m:t>𝛼</m:t>
                    </m:r>
                  </m:oMath>
                </a14:m>
                <a:r>
                  <a:rPr lang="en-US" altLang="zh-CN" dirty="0" smtClean="0"/>
                  <a:t>&lt;1)</a:t>
                </a:r>
                <a:r>
                  <a:rPr lang="zh-CN" altLang="en-US" dirty="0" smtClean="0"/>
                  <a:t> </a:t>
                </a:r>
                <a:r>
                  <a:rPr lang="en-US" altLang="zh-CN" dirty="0" smtClean="0"/>
                  <a:t>is a hyper-parameter.</a:t>
                </a:r>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6285148" y="3463032"/>
                <a:ext cx="3090461" cy="369332"/>
              </a:xfrm>
              <a:prstGeom prst="rect">
                <a:avLst/>
              </a:prstGeom>
              <a:blipFill>
                <a:blip r:embed="rId7"/>
                <a:stretch>
                  <a:fillRect t="-8197" r="-1578" b="-24590"/>
                </a:stretch>
              </a:blipFill>
            </p:spPr>
            <p:txBody>
              <a:bodyPr/>
              <a:lstStyle/>
              <a:p>
                <a:r>
                  <a:rPr lang="zh-CN" altLang="en-US">
                    <a:noFill/>
                  </a:rPr>
                  <a:t> </a:t>
                </a:r>
              </a:p>
            </p:txBody>
          </p:sp>
        </mc:Fallback>
      </mc:AlternateContent>
      <p:sp>
        <p:nvSpPr>
          <p:cNvPr id="3" name="文本框 2"/>
          <p:cNvSpPr txBox="1"/>
          <p:nvPr/>
        </p:nvSpPr>
        <p:spPr>
          <a:xfrm>
            <a:off x="1273995" y="1490597"/>
            <a:ext cx="7221849" cy="369332"/>
          </a:xfrm>
          <a:prstGeom prst="rect">
            <a:avLst/>
          </a:prstGeom>
          <a:noFill/>
        </p:spPr>
        <p:txBody>
          <a:bodyPr wrap="none" rtlCol="0">
            <a:spAutoFit/>
          </a:bodyPr>
          <a:lstStyle/>
          <a:p>
            <a:r>
              <a:rPr lang="en-US" altLang="zh-CN" dirty="0" smtClean="0"/>
              <a:t>The model architecture and training procedure closely follow that of T5.</a:t>
            </a:r>
            <a:endParaRPr lang="zh-CN" altLang="en-US" dirty="0"/>
          </a:p>
        </p:txBody>
      </p:sp>
      <p:sp>
        <p:nvSpPr>
          <p:cNvPr id="9" name="文本框 8"/>
          <p:cNvSpPr txBox="1"/>
          <p:nvPr/>
        </p:nvSpPr>
        <p:spPr>
          <a:xfrm>
            <a:off x="1273995" y="2107482"/>
            <a:ext cx="8149988" cy="369332"/>
          </a:xfrm>
          <a:prstGeom prst="rect">
            <a:avLst/>
          </a:prstGeom>
          <a:noFill/>
        </p:spPr>
        <p:txBody>
          <a:bodyPr wrap="none" rtlCol="0">
            <a:spAutoFit/>
          </a:bodyPr>
          <a:lstStyle/>
          <a:p>
            <a:r>
              <a:rPr lang="en-US" altLang="zh-CN" dirty="0" smtClean="0"/>
              <a:t>Use </a:t>
            </a:r>
            <a:r>
              <a:rPr lang="en-US" altLang="zh-CN" dirty="0" err="1" smtClean="0"/>
              <a:t>GeGLU</a:t>
            </a:r>
            <a:r>
              <a:rPr lang="en-US" altLang="zh-CN" dirty="0" smtClean="0"/>
              <a:t> nonlinearities and pre-training on unlabeled data with no dropout</a:t>
            </a:r>
            <a:r>
              <a:rPr lang="en-US" altLang="zh-CN" dirty="0"/>
              <a:t>.</a:t>
            </a:r>
            <a:endParaRPr lang="zh-CN" altLang="en-US" dirty="0"/>
          </a:p>
        </p:txBody>
      </p:sp>
    </p:spTree>
    <p:extLst>
      <p:ext uri="{BB962C8B-B14F-4D97-AF65-F5344CB8AC3E}">
        <p14:creationId xmlns:p14="http://schemas.microsoft.com/office/powerpoint/2010/main" val="228272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1931" y="431514"/>
            <a:ext cx="5341527" cy="707886"/>
          </a:xfrm>
          <a:prstGeom prst="rect">
            <a:avLst/>
          </a:prstGeom>
          <a:noFill/>
        </p:spPr>
        <p:txBody>
          <a:bodyPr wrap="none" rtlCol="0">
            <a:spAutoFit/>
          </a:bodyPr>
          <a:lstStyle/>
          <a:p>
            <a:r>
              <a:rPr lang="en-US" altLang="zh-CN" sz="4000" b="1" dirty="0" smtClean="0"/>
              <a:t>Zero-shot generation</a:t>
            </a:r>
            <a:endParaRPr lang="zh-CN" altLang="en-US" sz="4000" b="1" dirty="0"/>
          </a:p>
        </p:txBody>
      </p:sp>
      <p:pic>
        <p:nvPicPr>
          <p:cNvPr id="5" name="图片 4"/>
          <p:cNvPicPr>
            <a:picLocks noChangeAspect="1"/>
          </p:cNvPicPr>
          <p:nvPr/>
        </p:nvPicPr>
        <p:blipFill>
          <a:blip r:embed="rId3"/>
          <a:stretch>
            <a:fillRect/>
          </a:stretch>
        </p:blipFill>
        <p:spPr>
          <a:xfrm>
            <a:off x="4694845" y="1007097"/>
            <a:ext cx="6115424" cy="5218495"/>
          </a:xfrm>
          <a:prstGeom prst="rect">
            <a:avLst/>
          </a:prstGeom>
        </p:spPr>
      </p:pic>
      <p:sp>
        <p:nvSpPr>
          <p:cNvPr id="6" name="文本框 5"/>
          <p:cNvSpPr txBox="1"/>
          <p:nvPr/>
        </p:nvSpPr>
        <p:spPr>
          <a:xfrm>
            <a:off x="933912" y="1546551"/>
            <a:ext cx="187102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Normalization</a:t>
            </a:r>
            <a:endParaRPr lang="zh-CN" altLang="en-US" dirty="0"/>
          </a:p>
        </p:txBody>
      </p:sp>
      <p:sp>
        <p:nvSpPr>
          <p:cNvPr id="7" name="文本框 6"/>
          <p:cNvSpPr txBox="1"/>
          <p:nvPr/>
        </p:nvSpPr>
        <p:spPr>
          <a:xfrm>
            <a:off x="933912" y="2234382"/>
            <a:ext cx="2892138"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Grammatical adjustment</a:t>
            </a:r>
            <a:endParaRPr lang="zh-CN" altLang="en-US" dirty="0"/>
          </a:p>
        </p:txBody>
      </p:sp>
      <p:sp>
        <p:nvSpPr>
          <p:cNvPr id="8" name="文本框 7"/>
          <p:cNvSpPr txBox="1"/>
          <p:nvPr/>
        </p:nvSpPr>
        <p:spPr>
          <a:xfrm>
            <a:off x="933912" y="2916829"/>
            <a:ext cx="2601994"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Accidental translation</a:t>
            </a:r>
            <a:endParaRPr lang="zh-CN" altLang="en-US" dirty="0"/>
          </a:p>
        </p:txBody>
      </p:sp>
      <p:sp>
        <p:nvSpPr>
          <p:cNvPr id="9" name="椭圆 8"/>
          <p:cNvSpPr/>
          <p:nvPr/>
        </p:nvSpPr>
        <p:spPr>
          <a:xfrm>
            <a:off x="5621867" y="2072027"/>
            <a:ext cx="220133" cy="212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205133" y="2072027"/>
            <a:ext cx="220133" cy="212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524500" y="2314983"/>
            <a:ext cx="220133" cy="212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095066" y="2320254"/>
            <a:ext cx="220133" cy="212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300133" y="3183467"/>
            <a:ext cx="270934" cy="14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904567" y="3175000"/>
            <a:ext cx="190499" cy="148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135033" y="3534330"/>
            <a:ext cx="660400" cy="119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683438" y="3519765"/>
            <a:ext cx="707962" cy="1336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783666" y="3780366"/>
            <a:ext cx="1379792" cy="156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235346" y="3780365"/>
            <a:ext cx="1613254" cy="156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906433" y="4142167"/>
            <a:ext cx="152400" cy="141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451599" y="4135967"/>
            <a:ext cx="270934" cy="14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976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4321" y="202286"/>
            <a:ext cx="10515600" cy="1325563"/>
          </a:xfrm>
        </p:spPr>
        <p:txBody>
          <a:bodyPr/>
          <a:lstStyle/>
          <a:p>
            <a:r>
              <a:rPr lang="en-US" altLang="zh-CN" dirty="0" smtClean="0"/>
              <a:t>Preventing accidental translation</a:t>
            </a:r>
            <a:endParaRPr lang="zh-CN" altLang="en-US" dirty="0"/>
          </a:p>
        </p:txBody>
      </p:sp>
      <p:sp>
        <p:nvSpPr>
          <p:cNvPr id="6" name="矩形 5"/>
          <p:cNvSpPr/>
          <p:nvPr/>
        </p:nvSpPr>
        <p:spPr>
          <a:xfrm>
            <a:off x="818366" y="1664629"/>
            <a:ext cx="10655475" cy="646331"/>
          </a:xfrm>
          <a:prstGeom prst="rect">
            <a:avLst/>
          </a:prstGeom>
        </p:spPr>
        <p:txBody>
          <a:bodyPr wrap="square">
            <a:spAutoFit/>
          </a:bodyPr>
          <a:lstStyle/>
          <a:p>
            <a:r>
              <a:rPr lang="en-US" altLang="zh-CN" dirty="0" smtClean="0"/>
              <a:t>The </a:t>
            </a:r>
            <a:r>
              <a:rPr lang="en-US" altLang="zh-CN" dirty="0"/>
              <a:t>reason the model outputs English when given a non-English test input is that it has never observed a non-English target during fine-tuning.</a:t>
            </a:r>
            <a:endParaRPr lang="zh-CN" altLang="en-US" dirty="0"/>
          </a:p>
        </p:txBody>
      </p:sp>
      <p:sp>
        <p:nvSpPr>
          <p:cNvPr id="7" name="矩形 6"/>
          <p:cNvSpPr/>
          <p:nvPr/>
        </p:nvSpPr>
        <p:spPr>
          <a:xfrm>
            <a:off x="818366" y="2755819"/>
            <a:ext cx="9110186" cy="369332"/>
          </a:xfrm>
          <a:prstGeom prst="rect">
            <a:avLst/>
          </a:prstGeom>
        </p:spPr>
        <p:txBody>
          <a:bodyPr wrap="none">
            <a:spAutoFit/>
          </a:bodyPr>
          <a:lstStyle/>
          <a:p>
            <a:r>
              <a:rPr lang="en-US" altLang="zh-CN" dirty="0" smtClean="0"/>
              <a:t>Solution</a:t>
            </a:r>
            <a:r>
              <a:rPr lang="zh-CN" altLang="en-US" dirty="0" smtClean="0"/>
              <a:t>：</a:t>
            </a:r>
            <a:r>
              <a:rPr lang="en-US" altLang="zh-CN" dirty="0" smtClean="0"/>
              <a:t>simply </a:t>
            </a:r>
            <a:r>
              <a:rPr lang="zh-CN" altLang="en-US" dirty="0" smtClean="0"/>
              <a:t>mix </a:t>
            </a:r>
            <a:r>
              <a:rPr lang="zh-CN" altLang="en-US" dirty="0"/>
              <a:t>in our unsupervised multilingual pre-</a:t>
            </a:r>
            <a:r>
              <a:rPr lang="zh-CN" altLang="en-US" dirty="0" smtClean="0"/>
              <a:t>training </a:t>
            </a:r>
            <a:r>
              <a:rPr lang="en-US" altLang="zh-CN" dirty="0"/>
              <a:t>task during fine-tuning</a:t>
            </a:r>
            <a:endParaRPr lang="zh-CN" altLang="en-US" dirty="0"/>
          </a:p>
        </p:txBody>
      </p:sp>
      <p:sp>
        <p:nvSpPr>
          <p:cNvPr id="8" name="矩形 7"/>
          <p:cNvSpPr/>
          <p:nvPr/>
        </p:nvSpPr>
        <p:spPr>
          <a:xfrm>
            <a:off x="1920657" y="3246844"/>
            <a:ext cx="8526050" cy="369332"/>
          </a:xfrm>
          <a:prstGeom prst="rect">
            <a:avLst/>
          </a:prstGeom>
        </p:spPr>
        <p:txBody>
          <a:bodyPr wrap="square">
            <a:spAutoFit/>
          </a:bodyPr>
          <a:lstStyle/>
          <a:p>
            <a:r>
              <a:rPr lang="zh-CN" altLang="en-US" dirty="0"/>
              <a:t>use the same mC4 task definition as in pre-training, with two adjustments:</a:t>
            </a:r>
          </a:p>
        </p:txBody>
      </p:sp>
      <p:sp>
        <p:nvSpPr>
          <p:cNvPr id="9" name="矩形 8"/>
          <p:cNvSpPr/>
          <p:nvPr/>
        </p:nvSpPr>
        <p:spPr>
          <a:xfrm>
            <a:off x="1920657" y="3857398"/>
            <a:ext cx="7198290" cy="646331"/>
          </a:xfrm>
          <a:prstGeom prst="rect">
            <a:avLst/>
          </a:prstGeom>
        </p:spPr>
        <p:txBody>
          <a:bodyPr wrap="square">
            <a:spAutoFit/>
          </a:bodyPr>
          <a:lstStyle/>
          <a:p>
            <a:r>
              <a:rPr lang="zh-CN" altLang="en-US" dirty="0"/>
              <a:t>First, we remove all “sentinel” tokens (corresponding to non-masked spans in the input text) from the target sequence</a:t>
            </a:r>
          </a:p>
        </p:txBody>
      </p:sp>
      <p:sp>
        <p:nvSpPr>
          <p:cNvPr id="10" name="矩形 9"/>
          <p:cNvSpPr/>
          <p:nvPr/>
        </p:nvSpPr>
        <p:spPr>
          <a:xfrm>
            <a:off x="1920657" y="4646537"/>
            <a:ext cx="6096000" cy="646331"/>
          </a:xfrm>
          <a:prstGeom prst="rect">
            <a:avLst/>
          </a:prstGeom>
        </p:spPr>
        <p:txBody>
          <a:bodyPr>
            <a:spAutoFit/>
          </a:bodyPr>
          <a:lstStyle/>
          <a:p>
            <a:r>
              <a:rPr lang="zh-CN" altLang="en-US" dirty="0"/>
              <a:t>Second, we reduce the language sampling parameter α from 0.3 to 0.1</a:t>
            </a:r>
          </a:p>
        </p:txBody>
      </p:sp>
    </p:spTree>
    <p:extLst>
      <p:ext uri="{BB962C8B-B14F-4D97-AF65-F5344CB8AC3E}">
        <p14:creationId xmlns:p14="http://schemas.microsoft.com/office/powerpoint/2010/main" val="1035959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6C768-1093-ECE8-2191-688706FBEF1B}"/>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5BA1F466-1663-D011-CACB-CF33E16E5F5F}"/>
              </a:ext>
            </a:extLst>
          </p:cNvPr>
          <p:cNvSpPr>
            <a:spLocks noGrp="1"/>
          </p:cNvSpPr>
          <p:nvPr>
            <p:ph idx="1"/>
          </p:nvPr>
        </p:nvSpPr>
        <p:spPr/>
        <p:txBody>
          <a:bodyPr/>
          <a:lstStyle/>
          <a:p>
            <a:r>
              <a:rPr lang="en-US" altLang="zh-CN" b="1" dirty="0" smtClean="0"/>
              <a:t>T5</a:t>
            </a:r>
          </a:p>
          <a:p>
            <a:r>
              <a:rPr lang="en-US" altLang="zh-CN" b="1" dirty="0" smtClean="0"/>
              <a:t>BART</a:t>
            </a:r>
            <a:endParaRPr lang="en-US" altLang="zh-CN" b="1" dirty="0"/>
          </a:p>
          <a:p>
            <a:r>
              <a:rPr lang="en-US" altLang="zh-CN" b="1" dirty="0" smtClean="0"/>
              <a:t>mT5</a:t>
            </a:r>
          </a:p>
          <a:p>
            <a:r>
              <a:rPr lang="en-US" altLang="zh-CN" b="1" dirty="0" smtClean="0">
                <a:solidFill>
                  <a:srgbClr val="0070C0"/>
                </a:solidFill>
              </a:rPr>
              <a:t>Alexa TM 20B</a:t>
            </a:r>
          </a:p>
        </p:txBody>
      </p:sp>
    </p:spTree>
    <p:extLst>
      <p:ext uri="{BB962C8B-B14F-4D97-AF65-F5344CB8AC3E}">
        <p14:creationId xmlns:p14="http://schemas.microsoft.com/office/powerpoint/2010/main" val="1126907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057"/>
            <a:ext cx="11923653" cy="461665"/>
          </a:xfrm>
          <a:prstGeom prst="rect">
            <a:avLst/>
          </a:prstGeom>
          <a:noFill/>
        </p:spPr>
        <p:txBody>
          <a:bodyPr wrap="square" rtlCol="0">
            <a:spAutoFit/>
          </a:bodyPr>
          <a:lstStyle/>
          <a:p>
            <a:r>
              <a:rPr lang="en-US" altLang="zh-CN" sz="2400" b="1" dirty="0" err="1"/>
              <a:t>AlexaTM</a:t>
            </a:r>
            <a:r>
              <a:rPr lang="en-US" altLang="zh-CN" sz="2400" b="1" dirty="0"/>
              <a:t> 20B: Few-Shot Learning Using a Large-Scale Multilingual Seq2seq Model</a:t>
            </a:r>
            <a:endParaRPr lang="en-US" altLang="zh-CN" sz="2400" b="1" dirty="0" smtClean="0"/>
          </a:p>
        </p:txBody>
      </p:sp>
      <p:sp>
        <p:nvSpPr>
          <p:cNvPr id="3" name="文本框 2"/>
          <p:cNvSpPr txBox="1"/>
          <p:nvPr/>
        </p:nvSpPr>
        <p:spPr>
          <a:xfrm>
            <a:off x="848764" y="2832903"/>
            <a:ext cx="890248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Train and release the largest available multilingual seq2seq model on a mix of </a:t>
            </a:r>
            <a:r>
              <a:rPr lang="en-US" altLang="zh-CN" dirty="0" err="1" smtClean="0"/>
              <a:t>denoising</a:t>
            </a:r>
            <a:r>
              <a:rPr lang="en-US" altLang="zh-CN" dirty="0" smtClean="0"/>
              <a:t> and CLM tasks and show that it is capable of few-shot in context learning.</a:t>
            </a:r>
            <a:endParaRPr lang="zh-CN" altLang="en-US" dirty="0"/>
          </a:p>
        </p:txBody>
      </p:sp>
      <p:sp>
        <p:nvSpPr>
          <p:cNvPr id="5" name="文本框 4"/>
          <p:cNvSpPr txBox="1"/>
          <p:nvPr/>
        </p:nvSpPr>
        <p:spPr>
          <a:xfrm>
            <a:off x="458867" y="2451505"/>
            <a:ext cx="2666114" cy="369332"/>
          </a:xfrm>
          <a:prstGeom prst="rect">
            <a:avLst/>
          </a:prstGeom>
          <a:noFill/>
        </p:spPr>
        <p:txBody>
          <a:bodyPr wrap="none" rtlCol="0">
            <a:spAutoFit/>
          </a:bodyPr>
          <a:lstStyle/>
          <a:p>
            <a:r>
              <a:rPr lang="en-US" altLang="zh-CN" dirty="0" smtClean="0"/>
              <a:t>Four  main contributions:</a:t>
            </a:r>
            <a:endParaRPr lang="zh-CN" altLang="en-US" dirty="0"/>
          </a:p>
        </p:txBody>
      </p:sp>
      <p:sp>
        <p:nvSpPr>
          <p:cNvPr id="2" name="文本框 1"/>
          <p:cNvSpPr txBox="1"/>
          <p:nvPr/>
        </p:nvSpPr>
        <p:spPr>
          <a:xfrm>
            <a:off x="848764" y="3609020"/>
            <a:ext cx="933189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Demonstrate that large-scale seq2seq models are better at in-context learning when the context is long compared to much larger decoder-only models.</a:t>
            </a:r>
            <a:endParaRPr lang="zh-CN" altLang="en-US" dirty="0"/>
          </a:p>
        </p:txBody>
      </p:sp>
      <p:sp>
        <p:nvSpPr>
          <p:cNvPr id="6" name="文本框 5"/>
          <p:cNvSpPr txBox="1"/>
          <p:nvPr/>
        </p:nvSpPr>
        <p:spPr>
          <a:xfrm>
            <a:off x="848764" y="4385137"/>
            <a:ext cx="9594282"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Demonstrate that an 8x smaller seq2seq model can perform on par or </a:t>
            </a:r>
            <a:r>
              <a:rPr lang="en-US" altLang="zh-CN" dirty="0" err="1" smtClean="0"/>
              <a:t>beter</a:t>
            </a:r>
            <a:r>
              <a:rPr lang="en-US" altLang="zh-CN" dirty="0" smtClean="0"/>
              <a:t> than GPT3 175B on </a:t>
            </a:r>
            <a:r>
              <a:rPr lang="en-US" altLang="zh-CN" dirty="0" err="1" smtClean="0"/>
              <a:t>SuperGLUE</a:t>
            </a:r>
            <a:r>
              <a:rPr lang="en-US" altLang="zh-CN" dirty="0" smtClean="0"/>
              <a:t> and </a:t>
            </a:r>
            <a:r>
              <a:rPr lang="en-US" altLang="zh-CN" dirty="0" err="1" smtClean="0"/>
              <a:t>SQuAD</a:t>
            </a:r>
            <a:r>
              <a:rPr lang="en-US" altLang="zh-CN" dirty="0" smtClean="0"/>
              <a:t> </a:t>
            </a:r>
            <a:r>
              <a:rPr lang="en-US" altLang="zh-CN" dirty="0" err="1" smtClean="0"/>
              <a:t>benchmarks,suggesting</a:t>
            </a:r>
            <a:r>
              <a:rPr lang="en-US" altLang="zh-CN" dirty="0" smtClean="0"/>
              <a:t> the efficiency of seq2seq models training.</a:t>
            </a:r>
            <a:endParaRPr lang="zh-CN" altLang="en-US" dirty="0"/>
          </a:p>
        </p:txBody>
      </p:sp>
      <p:sp>
        <p:nvSpPr>
          <p:cNvPr id="7" name="文本框 6"/>
          <p:cNvSpPr txBox="1"/>
          <p:nvPr/>
        </p:nvSpPr>
        <p:spPr>
          <a:xfrm>
            <a:off x="848764" y="5161254"/>
            <a:ext cx="751038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Show the strength of seq2seq multilingual pre-training in one-shot MT.</a:t>
            </a:r>
            <a:endParaRPr lang="zh-CN" altLang="en-US" dirty="0"/>
          </a:p>
        </p:txBody>
      </p:sp>
      <p:pic>
        <p:nvPicPr>
          <p:cNvPr id="8" name="图片 7"/>
          <p:cNvPicPr>
            <a:picLocks noChangeAspect="1"/>
          </p:cNvPicPr>
          <p:nvPr/>
        </p:nvPicPr>
        <p:blipFill>
          <a:blip r:embed="rId3"/>
          <a:stretch>
            <a:fillRect/>
          </a:stretch>
        </p:blipFill>
        <p:spPr>
          <a:xfrm>
            <a:off x="334414" y="1515433"/>
            <a:ext cx="8809587" cy="938478"/>
          </a:xfrm>
          <a:prstGeom prst="rect">
            <a:avLst/>
          </a:prstGeom>
        </p:spPr>
      </p:pic>
    </p:spTree>
    <p:extLst>
      <p:ext uri="{BB962C8B-B14F-4D97-AF65-F5344CB8AC3E}">
        <p14:creationId xmlns:p14="http://schemas.microsoft.com/office/powerpoint/2010/main" val="1690672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9305" y="472967"/>
            <a:ext cx="10603507" cy="5570646"/>
          </a:xfrm>
          <a:prstGeom prst="rect">
            <a:avLst/>
          </a:prstGeom>
        </p:spPr>
      </p:pic>
      <p:pic>
        <p:nvPicPr>
          <p:cNvPr id="2" name="图片 1"/>
          <p:cNvPicPr>
            <a:picLocks noChangeAspect="1"/>
          </p:cNvPicPr>
          <p:nvPr/>
        </p:nvPicPr>
        <p:blipFill rotWithShape="1">
          <a:blip r:embed="rId4"/>
          <a:srcRect l="10272" t="79900" r="14153" b="11569"/>
          <a:stretch/>
        </p:blipFill>
        <p:spPr>
          <a:xfrm>
            <a:off x="1250732" y="5843753"/>
            <a:ext cx="8597462" cy="557048"/>
          </a:xfrm>
          <a:prstGeom prst="rect">
            <a:avLst/>
          </a:prstGeom>
        </p:spPr>
      </p:pic>
    </p:spTree>
    <p:extLst>
      <p:ext uri="{BB962C8B-B14F-4D97-AF65-F5344CB8AC3E}">
        <p14:creationId xmlns:p14="http://schemas.microsoft.com/office/powerpoint/2010/main" val="33429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8347" y="481901"/>
            <a:ext cx="5268157" cy="707886"/>
          </a:xfrm>
          <a:prstGeom prst="rect">
            <a:avLst/>
          </a:prstGeom>
          <a:noFill/>
        </p:spPr>
        <p:txBody>
          <a:bodyPr wrap="square" rtlCol="0">
            <a:spAutoFit/>
          </a:bodyPr>
          <a:lstStyle/>
          <a:p>
            <a:r>
              <a:rPr lang="en-US" altLang="zh-CN" sz="4000" b="1" dirty="0" smtClean="0"/>
              <a:t>Model Architecture</a:t>
            </a:r>
          </a:p>
        </p:txBody>
      </p:sp>
      <p:sp>
        <p:nvSpPr>
          <p:cNvPr id="8" name="文本框 7"/>
          <p:cNvSpPr txBox="1"/>
          <p:nvPr/>
        </p:nvSpPr>
        <p:spPr>
          <a:xfrm>
            <a:off x="1201663" y="1640909"/>
            <a:ext cx="4334841" cy="369332"/>
          </a:xfrm>
          <a:prstGeom prst="rect">
            <a:avLst/>
          </a:prstGeom>
          <a:noFill/>
        </p:spPr>
        <p:txBody>
          <a:bodyPr wrap="none" rtlCol="0">
            <a:spAutoFit/>
          </a:bodyPr>
          <a:lstStyle/>
          <a:p>
            <a:r>
              <a:rPr lang="en-US" altLang="zh-CN" dirty="0" smtClean="0"/>
              <a:t>Standard Transformer model architecture </a:t>
            </a:r>
            <a:endParaRPr lang="zh-CN" altLang="en-US" dirty="0"/>
          </a:p>
        </p:txBody>
      </p:sp>
      <p:sp>
        <p:nvSpPr>
          <p:cNvPr id="9" name="文本框 8"/>
          <p:cNvSpPr txBox="1"/>
          <p:nvPr/>
        </p:nvSpPr>
        <p:spPr>
          <a:xfrm>
            <a:off x="1201663" y="2364381"/>
            <a:ext cx="9850774" cy="369332"/>
          </a:xfrm>
          <a:prstGeom prst="rect">
            <a:avLst/>
          </a:prstGeom>
          <a:noFill/>
        </p:spPr>
        <p:txBody>
          <a:bodyPr wrap="none" rtlCol="0">
            <a:spAutoFit/>
          </a:bodyPr>
          <a:lstStyle/>
          <a:p>
            <a:r>
              <a:rPr lang="en-US" altLang="zh-CN" dirty="0" smtClean="0"/>
              <a:t>Move the </a:t>
            </a:r>
            <a:r>
              <a:rPr lang="en-US" altLang="zh-CN" dirty="0" err="1" smtClean="0"/>
              <a:t>layernorms</a:t>
            </a:r>
            <a:r>
              <a:rPr lang="en-US" altLang="zh-CN" dirty="0" smtClean="0"/>
              <a:t> to be located at the beginning of each layer (right after the skip connection)</a:t>
            </a:r>
            <a:endParaRPr lang="zh-CN" altLang="en-US" dirty="0"/>
          </a:p>
        </p:txBody>
      </p:sp>
      <p:pic>
        <p:nvPicPr>
          <p:cNvPr id="10" name="图片 9"/>
          <p:cNvPicPr>
            <a:picLocks noChangeAspect="1"/>
          </p:cNvPicPr>
          <p:nvPr/>
        </p:nvPicPr>
        <p:blipFill>
          <a:blip r:embed="rId3"/>
          <a:stretch>
            <a:fillRect/>
          </a:stretch>
        </p:blipFill>
        <p:spPr>
          <a:xfrm>
            <a:off x="1467518" y="3369501"/>
            <a:ext cx="8769639" cy="1915948"/>
          </a:xfrm>
          <a:prstGeom prst="rect">
            <a:avLst/>
          </a:prstGeom>
        </p:spPr>
      </p:pic>
    </p:spTree>
    <p:extLst>
      <p:ext uri="{BB962C8B-B14F-4D97-AF65-F5344CB8AC3E}">
        <p14:creationId xmlns:p14="http://schemas.microsoft.com/office/powerpoint/2010/main" val="36174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342" y="431796"/>
            <a:ext cx="5268157" cy="707886"/>
          </a:xfrm>
          <a:prstGeom prst="rect">
            <a:avLst/>
          </a:prstGeom>
          <a:noFill/>
        </p:spPr>
        <p:txBody>
          <a:bodyPr wrap="square" rtlCol="0">
            <a:spAutoFit/>
          </a:bodyPr>
          <a:lstStyle/>
          <a:p>
            <a:r>
              <a:rPr lang="en-US" altLang="zh-CN" sz="4000" b="1" dirty="0" smtClean="0"/>
              <a:t>Datasets</a:t>
            </a:r>
          </a:p>
        </p:txBody>
      </p:sp>
      <p:pic>
        <p:nvPicPr>
          <p:cNvPr id="2" name="图片 1"/>
          <p:cNvPicPr>
            <a:picLocks noChangeAspect="1"/>
          </p:cNvPicPr>
          <p:nvPr/>
        </p:nvPicPr>
        <p:blipFill>
          <a:blip r:embed="rId3"/>
          <a:stretch>
            <a:fillRect/>
          </a:stretch>
        </p:blipFill>
        <p:spPr>
          <a:xfrm>
            <a:off x="1245966" y="2670755"/>
            <a:ext cx="9297183" cy="3522386"/>
          </a:xfrm>
          <a:prstGeom prst="rect">
            <a:avLst/>
          </a:prstGeom>
        </p:spPr>
      </p:pic>
      <p:sp>
        <p:nvSpPr>
          <p:cNvPr id="5" name="文本框 4"/>
          <p:cNvSpPr txBox="1"/>
          <p:nvPr/>
        </p:nvSpPr>
        <p:spPr>
          <a:xfrm>
            <a:off x="1414005" y="1470218"/>
            <a:ext cx="8961107"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Pack sequences of tokens to produce sequences of approximately 1024 </a:t>
            </a:r>
            <a:r>
              <a:rPr lang="en-US" altLang="zh-CN" dirty="0" err="1" smtClean="0"/>
              <a:t>subword</a:t>
            </a:r>
            <a:r>
              <a:rPr lang="en-US" altLang="zh-CN" dirty="0" smtClean="0"/>
              <a:t> unit.</a:t>
            </a:r>
            <a:endParaRPr lang="zh-CN" altLang="en-US" dirty="0"/>
          </a:p>
        </p:txBody>
      </p:sp>
      <p:sp>
        <p:nvSpPr>
          <p:cNvPr id="6" name="文本框 5"/>
          <p:cNvSpPr txBox="1"/>
          <p:nvPr/>
        </p:nvSpPr>
        <p:spPr>
          <a:xfrm>
            <a:off x="1414005" y="2024216"/>
            <a:ext cx="9382697"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Use a written to spoken formatter for all languages to format the data into spoken format.</a:t>
            </a:r>
            <a:endParaRPr lang="zh-CN" altLang="en-US" dirty="0"/>
          </a:p>
        </p:txBody>
      </p:sp>
    </p:spTree>
    <p:extLst>
      <p:ext uri="{BB962C8B-B14F-4D97-AF65-F5344CB8AC3E}">
        <p14:creationId xmlns:p14="http://schemas.microsoft.com/office/powerpoint/2010/main" val="183719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342" y="431796"/>
            <a:ext cx="5268157" cy="707886"/>
          </a:xfrm>
          <a:prstGeom prst="rect">
            <a:avLst/>
          </a:prstGeom>
          <a:noFill/>
        </p:spPr>
        <p:txBody>
          <a:bodyPr wrap="square" rtlCol="0">
            <a:spAutoFit/>
          </a:bodyPr>
          <a:lstStyle/>
          <a:p>
            <a:r>
              <a:rPr lang="en-US" altLang="zh-CN" sz="4000" b="1" dirty="0" smtClean="0"/>
              <a:t>Training</a:t>
            </a:r>
          </a:p>
        </p:txBody>
      </p:sp>
      <p:sp>
        <p:nvSpPr>
          <p:cNvPr id="5" name="文本框 4"/>
          <p:cNvSpPr txBox="1"/>
          <p:nvPr/>
        </p:nvSpPr>
        <p:spPr>
          <a:xfrm>
            <a:off x="1414005" y="1470218"/>
            <a:ext cx="315182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A </a:t>
            </a:r>
            <a:r>
              <a:rPr lang="en-US" altLang="zh-CN" dirty="0" err="1" smtClean="0"/>
              <a:t>denoising</a:t>
            </a:r>
            <a:r>
              <a:rPr lang="en-US" altLang="zh-CN" dirty="0" smtClean="0"/>
              <a:t> objective   80%</a:t>
            </a:r>
            <a:endParaRPr lang="zh-CN" altLang="en-US" dirty="0"/>
          </a:p>
        </p:txBody>
      </p:sp>
      <p:sp>
        <p:nvSpPr>
          <p:cNvPr id="6" name="文本框 5"/>
          <p:cNvSpPr txBox="1"/>
          <p:nvPr/>
        </p:nvSpPr>
        <p:spPr>
          <a:xfrm>
            <a:off x="1414005" y="2024216"/>
            <a:ext cx="3725700"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Causal Language Modeling task</a:t>
            </a:r>
            <a:endParaRPr lang="zh-CN" altLang="en-US" dirty="0"/>
          </a:p>
        </p:txBody>
      </p:sp>
      <p:pic>
        <p:nvPicPr>
          <p:cNvPr id="3" name="图片 2"/>
          <p:cNvPicPr>
            <a:picLocks noChangeAspect="1"/>
          </p:cNvPicPr>
          <p:nvPr/>
        </p:nvPicPr>
        <p:blipFill>
          <a:blip r:embed="rId3"/>
          <a:stretch>
            <a:fillRect/>
          </a:stretch>
        </p:blipFill>
        <p:spPr>
          <a:xfrm>
            <a:off x="1414005" y="3080096"/>
            <a:ext cx="9331092" cy="2644297"/>
          </a:xfrm>
          <a:prstGeom prst="rect">
            <a:avLst/>
          </a:prstGeom>
        </p:spPr>
      </p:pic>
      <p:sp>
        <p:nvSpPr>
          <p:cNvPr id="7" name="文本框 6"/>
          <p:cNvSpPr txBox="1"/>
          <p:nvPr/>
        </p:nvSpPr>
        <p:spPr>
          <a:xfrm>
            <a:off x="1414005" y="2578214"/>
            <a:ext cx="6460423"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Initialize the encoder by an internal 10B pre-trained encoder.</a:t>
            </a:r>
            <a:endParaRPr lang="zh-CN" altLang="en-US" dirty="0"/>
          </a:p>
        </p:txBody>
      </p:sp>
    </p:spTree>
    <p:extLst>
      <p:ext uri="{BB962C8B-B14F-4D97-AF65-F5344CB8AC3E}">
        <p14:creationId xmlns:p14="http://schemas.microsoft.com/office/powerpoint/2010/main" val="38408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26157" y="2461011"/>
            <a:ext cx="5268157" cy="1446550"/>
          </a:xfrm>
          <a:prstGeom prst="rect">
            <a:avLst/>
          </a:prstGeom>
          <a:noFill/>
        </p:spPr>
        <p:txBody>
          <a:bodyPr wrap="square" rtlCol="0">
            <a:spAutoFit/>
          </a:bodyPr>
          <a:lstStyle/>
          <a:p>
            <a:r>
              <a:rPr lang="en-US" altLang="zh-CN" sz="8800" b="1" dirty="0" smtClean="0"/>
              <a:t>Thanks</a:t>
            </a:r>
          </a:p>
        </p:txBody>
      </p:sp>
    </p:spTree>
    <p:extLst>
      <p:ext uri="{BB962C8B-B14F-4D97-AF65-F5344CB8AC3E}">
        <p14:creationId xmlns:p14="http://schemas.microsoft.com/office/powerpoint/2010/main" val="2480269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325F5F-2CF8-B7BA-0F92-5BF65CD6E326}"/>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7</a:t>
            </a:fld>
            <a:endParaRPr lang="en-US" kern="0" dirty="0">
              <a:solidFill>
                <a:prstClr val="black">
                  <a:tint val="75000"/>
                </a:prstClr>
              </a:solidFill>
              <a:cs typeface="Arial"/>
              <a:sym typeface="Arial"/>
            </a:endParaRPr>
          </a:p>
        </p:txBody>
      </p:sp>
      <p:pic>
        <p:nvPicPr>
          <p:cNvPr id="4" name="图片 3"/>
          <p:cNvPicPr>
            <a:picLocks noChangeAspect="1"/>
          </p:cNvPicPr>
          <p:nvPr/>
        </p:nvPicPr>
        <p:blipFill>
          <a:blip r:embed="rId3"/>
          <a:stretch>
            <a:fillRect/>
          </a:stretch>
        </p:blipFill>
        <p:spPr>
          <a:xfrm>
            <a:off x="688263" y="407111"/>
            <a:ext cx="6905625" cy="5076825"/>
          </a:xfrm>
          <a:prstGeom prst="rect">
            <a:avLst/>
          </a:prstGeom>
        </p:spPr>
      </p:pic>
    </p:spTree>
    <p:extLst>
      <p:ext uri="{BB962C8B-B14F-4D97-AF65-F5344CB8AC3E}">
        <p14:creationId xmlns:p14="http://schemas.microsoft.com/office/powerpoint/2010/main" val="153675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pPr defTabSz="1219170">
              <a:buClr>
                <a:srgbClr val="000000"/>
              </a:buClr>
            </a:pPr>
            <a:fld id="{494B4E53-BCCB-BE4E-A28A-722B6992CCD5}" type="slidenum">
              <a:rPr lang="en-US" kern="0">
                <a:solidFill>
                  <a:prstClr val="black">
                    <a:tint val="75000"/>
                  </a:prstClr>
                </a:solidFill>
                <a:cs typeface="Arial"/>
                <a:sym typeface="Arial"/>
              </a:rPr>
              <a:pPr defTabSz="1219170">
                <a:buClr>
                  <a:srgbClr val="000000"/>
                </a:buClr>
              </a:pPr>
              <a:t>8</a:t>
            </a:fld>
            <a:endParaRPr lang="en-US" kern="0" dirty="0">
              <a:solidFill>
                <a:prstClr val="black">
                  <a:tint val="75000"/>
                </a:prstClr>
              </a:solidFill>
              <a:cs typeface="Arial"/>
              <a:sym typeface="Arial"/>
            </a:endParaRPr>
          </a:p>
        </p:txBody>
      </p:sp>
      <p:pic>
        <p:nvPicPr>
          <p:cNvPr id="7" name="图片 6"/>
          <p:cNvPicPr>
            <a:picLocks noChangeAspect="1"/>
          </p:cNvPicPr>
          <p:nvPr/>
        </p:nvPicPr>
        <p:blipFill>
          <a:blip r:embed="rId3"/>
          <a:stretch>
            <a:fillRect/>
          </a:stretch>
        </p:blipFill>
        <p:spPr>
          <a:xfrm>
            <a:off x="554256" y="646386"/>
            <a:ext cx="9801225" cy="5334000"/>
          </a:xfrm>
          <a:prstGeom prst="rect">
            <a:avLst/>
          </a:prstGeom>
        </p:spPr>
      </p:pic>
    </p:spTree>
    <p:extLst>
      <p:ext uri="{BB962C8B-B14F-4D97-AF65-F5344CB8AC3E}">
        <p14:creationId xmlns:p14="http://schemas.microsoft.com/office/powerpoint/2010/main" val="366301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747474" y="318174"/>
            <a:ext cx="9801225" cy="5286375"/>
          </a:xfrm>
          <a:prstGeom prst="rect">
            <a:avLst/>
          </a:prstGeom>
        </p:spPr>
      </p:pic>
      <p:sp>
        <p:nvSpPr>
          <p:cNvPr id="3" name="文本框 2"/>
          <p:cNvSpPr txBox="1"/>
          <p:nvPr/>
        </p:nvSpPr>
        <p:spPr>
          <a:xfrm>
            <a:off x="1027134" y="3607496"/>
            <a:ext cx="10073592"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smtClean="0"/>
              <a:t>Difference 1</a:t>
            </a:r>
            <a:r>
              <a:rPr lang="zh-CN" altLang="en-US" sz="2400" b="1" dirty="0" smtClean="0"/>
              <a:t>：</a:t>
            </a:r>
            <a:r>
              <a:rPr lang="en-US" altLang="zh-CN" sz="2400" b="1" dirty="0" smtClean="0"/>
              <a:t>Layer normalization is before residual skip connection.</a:t>
            </a:r>
            <a:endParaRPr lang="zh-CN" altLang="en-US" sz="2400" b="1" dirty="0"/>
          </a:p>
        </p:txBody>
      </p:sp>
      <p:sp>
        <p:nvSpPr>
          <p:cNvPr id="4" name="文本框 3"/>
          <p:cNvSpPr txBox="1"/>
          <p:nvPr/>
        </p:nvSpPr>
        <p:spPr>
          <a:xfrm>
            <a:off x="1665961" y="4144357"/>
            <a:ext cx="9881231" cy="461665"/>
          </a:xfrm>
          <a:prstGeom prst="rect">
            <a:avLst/>
          </a:prstGeom>
          <a:noFill/>
        </p:spPr>
        <p:txBody>
          <a:bodyPr wrap="none" rtlCol="0">
            <a:spAutoFit/>
          </a:bodyPr>
          <a:lstStyle/>
          <a:p>
            <a:r>
              <a:rPr lang="en-US" altLang="zh-CN" sz="2400" dirty="0" smtClean="0"/>
              <a:t>While in transformer , layer normalization is after residual skip connection</a:t>
            </a:r>
            <a:endParaRPr lang="zh-CN" altLang="en-US" sz="2400" dirty="0"/>
          </a:p>
        </p:txBody>
      </p:sp>
      <p:sp>
        <p:nvSpPr>
          <p:cNvPr id="7" name="文本框 6"/>
          <p:cNvSpPr txBox="1"/>
          <p:nvPr/>
        </p:nvSpPr>
        <p:spPr>
          <a:xfrm>
            <a:off x="1027134" y="4836855"/>
            <a:ext cx="10884711"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smtClean="0"/>
              <a:t>Difference 2</a:t>
            </a:r>
            <a:r>
              <a:rPr lang="zh-CN" altLang="en-US" sz="2400" b="1" dirty="0" smtClean="0"/>
              <a:t>：</a:t>
            </a:r>
            <a:r>
              <a:rPr lang="en-US" altLang="zh-CN" sz="2400" b="1" dirty="0" smtClean="0"/>
              <a:t>relative position embedding ; embedding is simply a scalar.</a:t>
            </a:r>
            <a:endParaRPr lang="zh-CN" altLang="en-US" sz="2400" b="1" dirty="0"/>
          </a:p>
        </p:txBody>
      </p:sp>
      <p:sp>
        <p:nvSpPr>
          <p:cNvPr id="8" name="文本框 7"/>
          <p:cNvSpPr txBox="1"/>
          <p:nvPr/>
        </p:nvSpPr>
        <p:spPr>
          <a:xfrm>
            <a:off x="1665961" y="5411315"/>
            <a:ext cx="6066084" cy="461665"/>
          </a:xfrm>
          <a:prstGeom prst="rect">
            <a:avLst/>
          </a:prstGeom>
          <a:noFill/>
        </p:spPr>
        <p:txBody>
          <a:bodyPr wrap="none" rtlCol="0">
            <a:spAutoFit/>
          </a:bodyPr>
          <a:lstStyle/>
          <a:p>
            <a:r>
              <a:rPr lang="en-US" altLang="zh-CN" sz="2400" dirty="0" smtClean="0"/>
              <a:t>While transformer uses a sinusoidal position.</a:t>
            </a:r>
            <a:endParaRPr lang="zh-CN" altLang="en-US" sz="2400" dirty="0"/>
          </a:p>
        </p:txBody>
      </p:sp>
    </p:spTree>
    <p:extLst>
      <p:ext uri="{BB962C8B-B14F-4D97-AF65-F5344CB8AC3E}">
        <p14:creationId xmlns:p14="http://schemas.microsoft.com/office/powerpoint/2010/main" val="28650694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3947</TotalTime>
  <Words>6555</Words>
  <Application>Microsoft Office PowerPoint</Application>
  <PresentationFormat>宽屏</PresentationFormat>
  <Paragraphs>309</Paragraphs>
  <Slides>63</Slides>
  <Notes>59</Notes>
  <HiddenSlides>1</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63</vt:i4>
      </vt:variant>
    </vt:vector>
  </HeadingPairs>
  <TitlesOfParts>
    <vt:vector size="74" baseType="lpstr">
      <vt:lpstr>-apple-system</vt:lpstr>
      <vt:lpstr>等线</vt:lpstr>
      <vt:lpstr>等线 Light</vt:lpstr>
      <vt:lpstr>华文楷体</vt:lpstr>
      <vt:lpstr>Arial</vt:lpstr>
      <vt:lpstr>Cambria Math</vt:lpstr>
      <vt:lpstr>Corbel</vt:lpstr>
      <vt:lpstr>Microsoft Sans Serif</vt:lpstr>
      <vt:lpstr>Office 主题​​</vt:lpstr>
      <vt:lpstr>Custom Design</vt:lpstr>
      <vt:lpstr>1_Custom Design</vt:lpstr>
      <vt:lpstr>Other Pretraining Language Models I</vt:lpstr>
      <vt:lpstr>主要内容</vt:lpstr>
      <vt:lpstr>Transformer [Vaswani et al. 2017]</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Preventing accidental translation</vt:lpstr>
      <vt:lpstr>主要内容</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LYQ</dc:creator>
  <cp:lastModifiedBy>liuyanting0629@163.com</cp:lastModifiedBy>
  <cp:revision>135</cp:revision>
  <dcterms:created xsi:type="dcterms:W3CDTF">2022-10-17T11:56:25Z</dcterms:created>
  <dcterms:modified xsi:type="dcterms:W3CDTF">2022-10-27T09:57:38Z</dcterms:modified>
</cp:coreProperties>
</file>